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62" r:id="rId4"/>
    <p:sldId id="264" r:id="rId5"/>
    <p:sldId id="263" r:id="rId6"/>
    <p:sldId id="260" r:id="rId7"/>
    <p:sldId id="266" r:id="rId8"/>
    <p:sldId id="265" r:id="rId9"/>
    <p:sldId id="267" r:id="rId10"/>
    <p:sldId id="261" r:id="rId11"/>
    <p:sldId id="269" r:id="rId12"/>
    <p:sldId id="268" r:id="rId13"/>
    <p:sldId id="270" r:id="rId14"/>
    <p:sldId id="271" r:id="rId15"/>
    <p:sldId id="272" r:id="rId16"/>
    <p:sldId id="258" r:id="rId17"/>
    <p:sldId id="259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4"/>
    <p:restoredTop sz="94767"/>
  </p:normalViewPr>
  <p:slideViewPr>
    <p:cSldViewPr snapToGrid="0">
      <p:cViewPr varScale="1">
        <p:scale>
          <a:sx n="97" d="100"/>
          <a:sy n="97" d="100"/>
        </p:scale>
        <p:origin x="9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F39FBC-3785-3844-A913-A21FA1C1A138}" type="datetimeFigureOut">
              <a:rPr lang="en-US" smtClean="0"/>
              <a:t>8/9/25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F382FA-6517-5D48-BD8F-2B4642028C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296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AEC84-5FF0-3A1F-F0BA-F32969AAF3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4CDA18-4C1C-CC0F-5B74-4A6F4C7C04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450EA3-D39A-BEC7-30FC-CC33EA89A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24BB2-7C7F-F444-9F23-9F0B542371B9}" type="datetime1">
              <a:rPr lang="en-US" smtClean="0"/>
              <a:t>8/9/25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CE6AE9-3573-4ACD-AFA7-C0D1BB312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ABB29D-2DEE-57EB-A50C-B2924FE12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A05D-F2F3-C043-BAA6-7987F54E9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249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88AC7-7686-B12B-A5D3-4F4876707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71C7E2-AE0B-C197-92A6-1996025187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A8F5EF-25D0-A8DF-B5E4-880B6FF26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C7CC9-893C-F649-BAB9-9C9152C8BB39}" type="datetime1">
              <a:rPr lang="en-US" smtClean="0"/>
              <a:t>8/9/25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69911-5FE3-5FF0-E56A-6EE71731A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14CAE4-2E27-21BE-A7A7-B65E4D224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A05D-F2F3-C043-BAA6-7987F54E9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694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E882F-060C-F6F0-52F4-C192A10A8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C58C0B-7F7B-A424-7FEB-5F2D06385A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3A516F-0ED7-CDA6-00B0-43931EDFB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37025-26A8-3A4E-AEF9-7D5CCC39DE58}" type="datetime1">
              <a:rPr lang="en-US" smtClean="0"/>
              <a:t>8/9/25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97854C-2443-13F5-E9A5-4DD7F4F6A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FFB0C8-CBF5-A5E2-87E7-4C4A3574A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A05D-F2F3-C043-BAA6-7987F54E9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67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04093-99BC-5DA1-FC5D-A638405D5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80E2F-F0AC-004D-EB8C-ADEAA1A889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827E14-B292-0535-5A2B-100FB33126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86B759-DC72-361D-7074-6C64F4D78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E1668-E68E-3F46-BD2F-CAE54D0B4876}" type="datetime1">
              <a:rPr lang="en-US" smtClean="0"/>
              <a:t>8/9/25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FB5DEC-E932-B7CD-84EB-F1A2E9D44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3C2C39-C9C2-22F4-A125-8B1013CE5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A05D-F2F3-C043-BAA6-7987F54E9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630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206E8-0FD7-5B1F-4F72-67B82D8BA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990727-BE4F-5744-A782-FA6EC370FD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223C5B-9C55-C725-8691-5873314E9D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A6734C-96DC-492B-7BB9-AE7482609A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2F715A-A938-79EF-81B8-1BB43B8F22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1EC1E6-76F6-BA7C-E6F9-3B057D819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B9514-F703-0249-AB02-DB74BA46C51B}" type="datetime1">
              <a:rPr lang="en-US" smtClean="0"/>
              <a:t>8/9/25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62B57D-4EFB-6C52-6098-749BF518E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E98294-5494-4ACA-C372-ABED2FA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A05D-F2F3-C043-BAA6-7987F54E9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654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E60E5-C43D-9E5B-849E-C948BCF77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72E8C9-B59E-619C-873C-5D81A8D12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4E020-DECC-2743-9E67-CFE45109C811}" type="datetime1">
              <a:rPr lang="en-US" smtClean="0"/>
              <a:t>8/9/25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607F75-C52D-87F6-DE9C-A1F523C74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A809C1-5C4B-3DD6-7D3E-1B0A53D66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A05D-F2F3-C043-BAA6-7987F54E9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21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1A35B1-6DA4-2503-C3EB-CB900F013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80FE3-54B8-4448-AD1D-742DAF513A7E}" type="datetime1">
              <a:rPr lang="en-US" smtClean="0"/>
              <a:t>8/9/25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0B2192-A6F9-CA39-23A3-BDFF7C985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03429C-4227-A109-6FA6-A70934E96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A05D-F2F3-C043-BAA6-7987F54E9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470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05682-F08C-1EC2-BE9B-2A219A40C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AE2A58-7B4F-5874-0C38-5711F101CB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625A0D-F2CA-1E3A-82C3-01C2572D5B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2D97E2-36AB-48AB-20C9-184503F7C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12DB1-6F6C-0448-93F4-9C4B6FEB66C5}" type="datetime1">
              <a:rPr lang="en-US" smtClean="0"/>
              <a:t>8/9/25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B95F72-BCE7-ADBB-0F17-F18DEF879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A7A0B6-7C0B-95FD-EC46-9F198804A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A05D-F2F3-C043-BAA6-7987F54E9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703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7CB13-F7C3-0A74-0848-D7044B1E9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9A16E0-0592-BAC1-15AF-ECED988443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723940-9E5D-5F01-B926-83D20199B6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AAF78F-5161-5286-A32F-C6CBE1F9D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A3516-4636-E44B-883C-68793A886604}" type="datetime1">
              <a:rPr lang="en-US" smtClean="0"/>
              <a:t>8/9/25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6A53F5-74D7-185D-D8A2-B5481BD1C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19D195-68E1-EBAC-0210-22D58D0A8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A05D-F2F3-C043-BAA6-7987F54E9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24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E69BE-816B-16F3-316A-C75980A75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A3540E-ECC5-6F99-F7D2-4AD514BB67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AB209A-D760-653E-F001-F9E60CF3E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DEC17-3EB7-1A46-BAB3-BDE129324E02}" type="datetime1">
              <a:rPr lang="en-US" smtClean="0"/>
              <a:t>8/9/25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0E59A2-9CBB-1BE6-6A36-C8A7800E9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FF323D-3505-6616-8BDB-429133814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A05D-F2F3-C043-BAA6-7987F54E9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521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F24666-4B11-9068-9FBD-5E3137B30F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C2284D-BAE2-732C-E425-A2F086C12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21FFD1-4014-185A-02B2-6D6A7A44F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1549C-74EB-7643-A56A-F5D06D3A5D58}" type="datetime1">
              <a:rPr lang="en-US" smtClean="0"/>
              <a:t>8/9/25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FF6AFF-B8CA-9F84-C822-E6C16844F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8FB108-E403-6F99-532B-05279E89C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A05D-F2F3-C043-BAA6-7987F54E9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368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87B0C4-8357-6E37-C03B-D8AE6EB5F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8E755B-4409-1DBA-FB16-40DE6E7E42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F55FBE-F000-4BFA-F998-1569E53E3E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E4FCBF-9BAC-514B-B3C5-44CB0BFF4BBC}" type="datetime1">
              <a:rPr lang="en-US" smtClean="0"/>
              <a:t>8/9/25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83A57B-A6A3-82A0-E4D6-41DC05A5F1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C1FB3-D965-3975-0B7F-EAE422C618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05A05D-F2F3-C043-BAA6-7987F54E9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519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8" name="Rectangle 1047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0" name="Freeform: Shape 1049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120D36-09BE-521C-D55B-234632651C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408" y="992094"/>
            <a:ext cx="4355183" cy="2795160"/>
          </a:xfrm>
        </p:spPr>
        <p:txBody>
          <a:bodyPr>
            <a:normAutofit/>
          </a:bodyPr>
          <a:lstStyle/>
          <a:p>
            <a:r>
              <a:rPr lang="en-US" altLang="ja-JP" sz="4800" b="1" dirty="0"/>
              <a:t>  </a:t>
            </a:r>
            <a:r>
              <a:rPr lang="ja-JP" altLang="en-US" sz="4800" b="1"/>
              <a:t>當行道，</a:t>
            </a:r>
            <a:br>
              <a:rPr lang="en-US" altLang="ja-JP" sz="4800" b="1" dirty="0"/>
            </a:br>
            <a:r>
              <a:rPr lang="ja-JP" altLang="en-US" sz="4800" b="1"/>
              <a:t>不要單單聽道 </a:t>
            </a:r>
            <a:br>
              <a:rPr lang="ja-JP" altLang="en-US" sz="4800" b="1"/>
            </a:br>
            <a:endParaRPr lang="en-US" sz="48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518D6-BE23-F8A7-8A51-9A4D6C1163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8374" y="3922470"/>
            <a:ext cx="3125337" cy="1136843"/>
          </a:xfrm>
        </p:spPr>
        <p:txBody>
          <a:bodyPr>
            <a:noAutofit/>
          </a:bodyPr>
          <a:lstStyle/>
          <a:p>
            <a:r>
              <a:rPr lang="en-US" altLang="ja-JP" sz="3200" dirty="0"/>
              <a:t>2025</a:t>
            </a:r>
            <a:r>
              <a:rPr lang="ja-JP" altLang="en-US" sz="3200"/>
              <a:t>年</a:t>
            </a:r>
            <a:r>
              <a:rPr lang="en-US" altLang="ja-JP" sz="3200" dirty="0"/>
              <a:t>8</a:t>
            </a:r>
            <a:r>
              <a:rPr lang="ja-JP" altLang="en-US" sz="3200"/>
              <a:t>月</a:t>
            </a:r>
            <a:r>
              <a:rPr lang="en-US" altLang="ja-JP" sz="3200" dirty="0"/>
              <a:t>10</a:t>
            </a:r>
            <a:r>
              <a:rPr lang="ja-JP" altLang="en-US" sz="3200"/>
              <a:t>日</a:t>
            </a:r>
            <a:endParaRPr lang="en-US" altLang="ja-JP" sz="3200" dirty="0"/>
          </a:p>
          <a:p>
            <a:r>
              <a:rPr lang="ja-JP" altLang="en-US" sz="3200"/>
              <a:t>主日信息</a:t>
            </a:r>
          </a:p>
          <a:p>
            <a:r>
              <a:rPr lang="ja-JP" altLang="en-US" sz="3200"/>
              <a:t>柯春佳牧師</a:t>
            </a:r>
            <a:endParaRPr lang="en-US" sz="3200" dirty="0"/>
          </a:p>
        </p:txBody>
      </p:sp>
      <p:pic>
        <p:nvPicPr>
          <p:cNvPr id="1026" name="Picture 2" descr="Walking Down Path Images – Browse 45 ...">
            <a:extLst>
              <a:ext uri="{FF2B5EF4-FFF2-40B4-BE49-F238E27FC236}">
                <a16:creationId xmlns:a16="http://schemas.microsoft.com/office/drawing/2014/main" id="{32C588A8-3D30-CA5C-50A7-FE6A12C549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19" r="5634" b="-2"/>
          <a:stretch>
            <a:fillRect/>
          </a:stretch>
        </p:blipFill>
        <p:spPr bwMode="auto">
          <a:xfrm>
            <a:off x="5914790" y="578738"/>
            <a:ext cx="5670571" cy="5670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91A436-368E-C54E-F49A-C8F78537D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A05D-F2F3-C043-BAA6-7987F54E93E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707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BA507-BB93-D9D8-75B0-7F29BB42D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3090"/>
            <a:ext cx="10515600" cy="1325563"/>
          </a:xfrm>
        </p:spPr>
        <p:txBody>
          <a:bodyPr/>
          <a:lstStyle/>
          <a:p>
            <a:r>
              <a:rPr lang="zh-CN" altLang="en-US" dirty="0"/>
              <a:t>ㄧ）為何要行道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925517-82C0-8767-C464-F4287BDA4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4000" dirty="0">
                <a:latin typeface="Arial" panose="020B0604020202020204" pitchFamily="34" charset="0"/>
                <a:cs typeface="Arial" panose="020B0604020202020204" pitchFamily="34" charset="0"/>
              </a:rPr>
              <a:t>A) </a:t>
            </a:r>
            <a:r>
              <a:rPr lang="ja-JP" altLang="en-US" sz="4000">
                <a:latin typeface="Arial" panose="020B0604020202020204" pitchFamily="34" charset="0"/>
                <a:cs typeface="Arial" panose="020B0604020202020204" pitchFamily="34" charset="0"/>
              </a:rPr>
              <a:t>舊約律法是屬靈的，人卻不能全守之；違背律法就是罪；罪使我們人類與 神隔絕，使我們人無份於 神的光、愛和各樣生命的恩福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4000">
                <a:latin typeface="Arial" panose="020B0604020202020204" pitchFamily="34" charset="0"/>
                <a:cs typeface="Arial" panose="020B0604020202020204" pitchFamily="34" charset="0"/>
              </a:rPr>
              <a:t>新約提及太初的道，就是 神，永遠的生命在祂裏頭；道成了肉身，住在世人中間，充充滿滿地有恩典有真理，就是主耶穌；我們有了耶穌，就享受得到 神諸般的恩典，且有聖靈的能力行出真理</a:t>
            </a:r>
          </a:p>
          <a:p>
            <a:endParaRPr lang="ja-JP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D55CDB-AF03-7A0B-50A0-A14791712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A05D-F2F3-C043-BAA6-7987F54E93E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485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0E57B9-A46F-B9F7-FA1E-661657B1E7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643" y="805207"/>
            <a:ext cx="11181522" cy="5635349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6500" dirty="0"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  <a:r>
              <a:rPr lang="ja-JP" altLang="en-US" sz="6500">
                <a:latin typeface="Arial" panose="020B0604020202020204" pitchFamily="34" charset="0"/>
                <a:cs typeface="Arial" panose="020B0604020202020204" pitchFamily="34" charset="0"/>
              </a:rPr>
              <a:t>舊約律法的精神是「行這些事，就必因此活著」。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6500">
                <a:latin typeface="Arial" panose="020B0604020202020204" pitchFamily="34" charset="0"/>
                <a:cs typeface="Arial" panose="020B0604020202020204" pitchFamily="34" charset="0"/>
              </a:rPr>
              <a:t>新約使徒的提醒是</a:t>
            </a:r>
            <a:r>
              <a:rPr lang="en-US" altLang="ja-JP" sz="6500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6500">
                <a:latin typeface="Arial" panose="020B0604020202020204" pitchFamily="34" charset="0"/>
                <a:cs typeface="Arial" panose="020B0604020202020204" pitchFamily="34" charset="0"/>
              </a:rPr>
              <a:t>雅</a:t>
            </a:r>
            <a:r>
              <a:rPr lang="en-US" altLang="ja-JP" sz="6500" dirty="0">
                <a:latin typeface="Arial" panose="020B0604020202020204" pitchFamily="34" charset="0"/>
                <a:cs typeface="Arial" panose="020B0604020202020204" pitchFamily="34" charset="0"/>
              </a:rPr>
              <a:t>1:19-21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6500" b="1" i="0" baseline="30000" dirty="0">
                <a:solidFill>
                  <a:srgbClr val="0432FF"/>
                </a:solidFill>
                <a:effectLst/>
                <a:latin typeface="system-ui"/>
              </a:rPr>
              <a:t>19 </a:t>
            </a:r>
            <a:r>
              <a:rPr lang="ja-JP" altLang="en-US" sz="6500" b="0" i="0">
                <a:solidFill>
                  <a:srgbClr val="0432FF"/>
                </a:solidFill>
                <a:effectLst/>
                <a:latin typeface="system-ui"/>
              </a:rPr>
              <a:t>我 親 愛 的 弟 兄 們 ， 這 是 你 們 所 知 道 的 ， 但 你 們 各 人 要 快 快 的 聽 ， 慢 慢 的 說 ， 慢 慢 的 動 怒 ，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6500" b="1" i="0" baseline="30000" dirty="0">
                <a:solidFill>
                  <a:srgbClr val="0432FF"/>
                </a:solidFill>
                <a:effectLst/>
                <a:latin typeface="system-ui"/>
              </a:rPr>
              <a:t>20 </a:t>
            </a:r>
            <a:r>
              <a:rPr lang="ja-JP" altLang="en-US" sz="6500" b="0" i="0">
                <a:solidFill>
                  <a:srgbClr val="0432FF"/>
                </a:solidFill>
                <a:effectLst/>
                <a:latin typeface="system-ui"/>
              </a:rPr>
              <a:t>因 為 人 的 怒 氣 並 不 成 就 神 的 義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6500" b="1" i="0" baseline="30000" dirty="0">
                <a:solidFill>
                  <a:srgbClr val="0432FF"/>
                </a:solidFill>
                <a:effectLst/>
                <a:latin typeface="system-ui"/>
              </a:rPr>
              <a:t>21 </a:t>
            </a:r>
            <a:r>
              <a:rPr lang="ja-JP" altLang="en-US" sz="6500" b="0" i="0">
                <a:solidFill>
                  <a:srgbClr val="0432FF"/>
                </a:solidFill>
                <a:effectLst/>
                <a:latin typeface="system-ui"/>
              </a:rPr>
              <a:t>所 以 ， 你 們 要 脫 去 一 切 的 污 穢 和 盈 餘 的 邪 惡 ， 存 溫 柔 的 心 領 受 那 所 栽 種 的 道 ， 就 是 能 救 你 們 靈 魂 的 道 。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CBA585-878D-965D-CE43-DEF5D83C90BB}"/>
              </a:ext>
            </a:extLst>
          </p:cNvPr>
          <p:cNvSpPr txBox="1"/>
          <p:nvPr/>
        </p:nvSpPr>
        <p:spPr>
          <a:xfrm>
            <a:off x="7699513" y="22384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ㄧ）為何要行道</a:t>
            </a:r>
            <a:r>
              <a:rPr lang="en-US" altLang="zh-CN" dirty="0"/>
              <a:t> (continued) 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3DA546-2374-02DA-D780-E0E07262B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A05D-F2F3-C043-BAA6-7987F54E93E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26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1D25D-80C6-1FF9-89DD-2DB808C51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582" y="781879"/>
            <a:ext cx="11184835" cy="5817704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4000">
                <a:latin typeface="Arial" panose="020B0604020202020204" pitchFamily="34" charset="0"/>
                <a:cs typeface="Arial" panose="020B0604020202020204" pitchFamily="34" charset="0"/>
              </a:rPr>
              <a:t>雅</a:t>
            </a:r>
            <a:r>
              <a:rPr lang="en-US" altLang="ja-JP" sz="4000" dirty="0">
                <a:latin typeface="Arial" panose="020B0604020202020204" pitchFamily="34" charset="0"/>
                <a:cs typeface="Arial" panose="020B0604020202020204" pitchFamily="34" charset="0"/>
              </a:rPr>
              <a:t>1:21-25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700" b="1" i="0" baseline="30000" dirty="0">
                <a:solidFill>
                  <a:srgbClr val="0432FF"/>
                </a:solidFill>
                <a:effectLst/>
                <a:latin typeface="system-ui"/>
              </a:rPr>
              <a:t>22 </a:t>
            </a:r>
            <a:r>
              <a:rPr lang="ja-JP" altLang="en-US" sz="3700" b="0" i="0">
                <a:solidFill>
                  <a:srgbClr val="0432FF"/>
                </a:solidFill>
                <a:effectLst/>
                <a:latin typeface="system-ui"/>
              </a:rPr>
              <a:t>只 是 你 們 要 行 道 ， 不 要 單 單 聽 道 ， 自 己 欺 哄 自 己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700" b="1" i="0" baseline="30000" dirty="0">
                <a:solidFill>
                  <a:srgbClr val="0432FF"/>
                </a:solidFill>
                <a:effectLst/>
                <a:latin typeface="system-ui"/>
              </a:rPr>
              <a:t>23 </a:t>
            </a:r>
            <a:r>
              <a:rPr lang="ja-JP" altLang="en-US" sz="3700" b="0" i="0">
                <a:solidFill>
                  <a:srgbClr val="0432FF"/>
                </a:solidFill>
                <a:effectLst/>
                <a:latin typeface="system-ui"/>
              </a:rPr>
              <a:t>因 為 聽 道 而 不 行 道 的 ， 就 像 人 對 著 鏡 子 看 自 己 本 來 的 面 目 ，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700" b="1" i="0" baseline="30000" dirty="0">
                <a:solidFill>
                  <a:srgbClr val="0432FF"/>
                </a:solidFill>
                <a:effectLst/>
                <a:latin typeface="system-ui"/>
              </a:rPr>
              <a:t>24 </a:t>
            </a:r>
            <a:r>
              <a:rPr lang="ja-JP" altLang="en-US" sz="3700" b="0" i="0">
                <a:solidFill>
                  <a:srgbClr val="0432FF"/>
                </a:solidFill>
                <a:effectLst/>
                <a:latin typeface="system-ui"/>
              </a:rPr>
              <a:t>看 見 ， 走 後 ， 隨 即 忘 了 他 的 相 貌 如 何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700" b="1" i="0" baseline="30000" dirty="0">
                <a:solidFill>
                  <a:srgbClr val="0432FF"/>
                </a:solidFill>
                <a:effectLst/>
                <a:latin typeface="system-ui"/>
              </a:rPr>
              <a:t>25 </a:t>
            </a:r>
            <a:r>
              <a:rPr lang="ja-JP" altLang="en-US" sz="3700" b="0" i="0">
                <a:solidFill>
                  <a:srgbClr val="0432FF"/>
                </a:solidFill>
                <a:effectLst/>
                <a:latin typeface="system-ui"/>
              </a:rPr>
              <a:t>惟 有 詳 細 察 看 那 全 備 、 使 人 自 由 之 律 法 的 ， 並 且 時 常 如 此 ， 這 人 既 不 是 聽 了 就 忘 ， 乃 是 實 在 行 出 來 ， 就 在 他 所 行 的 事 上 必 然 得 福 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FC16B9-0B5C-1B27-E373-E277E72C5065}"/>
              </a:ext>
            </a:extLst>
          </p:cNvPr>
          <p:cNvSpPr txBox="1"/>
          <p:nvPr/>
        </p:nvSpPr>
        <p:spPr>
          <a:xfrm>
            <a:off x="7699513" y="25841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ㄧ）為何要行道</a:t>
            </a:r>
            <a:r>
              <a:rPr lang="en-US" altLang="zh-CN" dirty="0"/>
              <a:t> (continued) 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22AE20-FD59-055E-19AE-A1DAF4516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A05D-F2F3-C043-BAA6-7987F54E93E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850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DD4E4-992E-F29F-149B-2F42F4F41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ABE425-82FD-7A6F-610E-3BFCB8A5BB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ja-JP" altLang="en-US" sz="3700">
                <a:latin typeface="Arial" panose="020B0604020202020204" pitchFamily="34" charset="0"/>
                <a:cs typeface="Arial" panose="020B0604020202020204" pitchFamily="34" charset="0"/>
              </a:rPr>
              <a:t>行真理所能得的祝福是</a:t>
            </a:r>
            <a:r>
              <a:rPr lang="en-US" altLang="ja-JP" sz="3700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ja-JP" altLang="en-US" sz="3700">
                <a:latin typeface="Arial" panose="020B0604020202020204" pitchFamily="34" charset="0"/>
                <a:cs typeface="Arial" panose="020B0604020202020204" pitchFamily="34" charset="0"/>
              </a:rPr>
              <a:t>（約三書</a:t>
            </a:r>
            <a:r>
              <a:rPr lang="en-US" altLang="ja-JP" sz="3700" dirty="0">
                <a:latin typeface="Arial" panose="020B0604020202020204" pitchFamily="34" charset="0"/>
                <a:cs typeface="Arial" panose="020B0604020202020204" pitchFamily="34" charset="0"/>
              </a:rPr>
              <a:t>2-4</a:t>
            </a:r>
            <a:r>
              <a:rPr lang="ja-JP" altLang="en-US" sz="3700">
                <a:latin typeface="Arial" panose="020B0604020202020204" pitchFamily="34" charset="0"/>
                <a:cs typeface="Arial" panose="020B0604020202020204" pitchFamily="34" charset="0"/>
              </a:rPr>
              <a:t>）</a:t>
            </a:r>
          </a:p>
          <a:p>
            <a:pPr marL="0" indent="0" algn="l">
              <a:buNone/>
            </a:pPr>
            <a:r>
              <a:rPr lang="en-US" altLang="ja-JP" sz="3700" b="1" i="0" baseline="30000" dirty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2 </a:t>
            </a:r>
            <a:r>
              <a:rPr lang="ja-JP" altLang="en-US" sz="3700" b="1" i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親 愛 的 兄 弟 阿 ， 我 願 你 凡 事 興 盛 ， 身 體 健 壯 ， 正 如 你 的 靈 魂 興 盛 一 樣 。</a:t>
            </a:r>
          </a:p>
          <a:p>
            <a:pPr marL="0" indent="0" algn="l">
              <a:buNone/>
            </a:pPr>
            <a:r>
              <a:rPr lang="en-US" altLang="ja-JP" sz="3700" b="1" i="0" baseline="30000" dirty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3 </a:t>
            </a:r>
            <a:r>
              <a:rPr lang="ja-JP" altLang="en-US" sz="3700" b="1" i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有 弟 兄 來 證 明 你 心 裡 存 的 真 理 ， 正 如 你 按 真 理 而 行 ， 我 就 甚 喜 樂 。</a:t>
            </a:r>
          </a:p>
          <a:p>
            <a:pPr marL="0" indent="0" algn="l">
              <a:buNone/>
            </a:pPr>
            <a:r>
              <a:rPr lang="en-US" altLang="ja-JP" sz="3700" b="1" i="0" baseline="30000" dirty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4 </a:t>
            </a:r>
            <a:r>
              <a:rPr lang="ja-JP" altLang="en-US" sz="3700" b="1" i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我 聽 見 我 的 兒 女 們 按 真 理 而 行 ， 我 的 喜 樂 就 沒 有 比 這 個 大 的 。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70AED6-9831-215A-A428-898D195C4888}"/>
              </a:ext>
            </a:extLst>
          </p:cNvPr>
          <p:cNvSpPr txBox="1"/>
          <p:nvPr/>
        </p:nvSpPr>
        <p:spPr>
          <a:xfrm>
            <a:off x="7699513" y="25841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ㄧ）為何要行道</a:t>
            </a:r>
            <a:r>
              <a:rPr lang="en-US" altLang="zh-CN" dirty="0"/>
              <a:t> (continued) 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055346-4BFF-F9B0-CA74-F9E9B547E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A05D-F2F3-C043-BAA6-7987F54E93E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593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9067E-219A-B781-9744-023816486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435" y="118924"/>
            <a:ext cx="10515600" cy="1325563"/>
          </a:xfrm>
        </p:spPr>
        <p:txBody>
          <a:bodyPr/>
          <a:lstStyle/>
          <a:p>
            <a:r>
              <a:rPr lang="en-US" dirty="0"/>
              <a:t>C.</a:t>
            </a:r>
            <a:r>
              <a:rPr lang="ja-JP" altLang="en-US"/>
              <a:t>保羅在加拉太書中宣示：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83CE3B-88B9-4B52-0675-741B0D1ABC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296" y="1325217"/>
            <a:ext cx="11502887" cy="47324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700" b="1">
                <a:latin typeface="Arial" panose="020B0604020202020204" pitchFamily="34" charset="0"/>
                <a:cs typeface="Arial" panose="020B0604020202020204" pitchFamily="34" charset="0"/>
              </a:rPr>
              <a:t>是 神</a:t>
            </a:r>
            <a:r>
              <a:rPr lang="en-US" altLang="ja-JP" sz="3700" b="1" i="0" baseline="30000" dirty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16 </a:t>
            </a:r>
            <a:r>
              <a:rPr lang="ja-JP" altLang="en-US" sz="3700" b="1" i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既 然 樂 意 將 他 兒 子 啟 示 在 我 心 裡 ， 叫 我 把 他 傳 在 外 邦 人 中 ， 我 就 沒 有 與 屬 血 氣 的 人 商 量</a:t>
            </a:r>
            <a:r>
              <a:rPr lang="en-US" altLang="ja-JP" sz="3700" b="1" i="0" dirty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37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ja-JP" altLang="en-US" sz="3700" b="1">
                <a:latin typeface="Arial" panose="020B0604020202020204" pitchFamily="34" charset="0"/>
                <a:cs typeface="Arial" panose="020B0604020202020204" pitchFamily="34" charset="0"/>
              </a:rPr>
              <a:t>加</a:t>
            </a:r>
            <a:r>
              <a:rPr lang="en-US" altLang="ja-JP" sz="3700" b="1" dirty="0">
                <a:latin typeface="Arial" panose="020B0604020202020204" pitchFamily="34" charset="0"/>
                <a:cs typeface="Arial" panose="020B0604020202020204" pitchFamily="34" charset="0"/>
              </a:rPr>
              <a:t>1:16)</a:t>
            </a:r>
            <a:endParaRPr lang="ja-JP" altLang="en-US" sz="3700" b="1">
              <a:solidFill>
                <a:srgbClr val="0432FF"/>
              </a:solidFill>
            </a:endParaRPr>
          </a:p>
          <a:p>
            <a:r>
              <a:rPr lang="ja-JP" altLang="en-US" sz="3700"/>
              <a:t>他說「</a:t>
            </a:r>
            <a:r>
              <a:rPr lang="en-US" altLang="ja-JP" sz="3700" dirty="0"/>
              <a:t>.....</a:t>
            </a:r>
            <a:r>
              <a:rPr lang="ja-JP" altLang="en-US" sz="3700"/>
              <a:t>」</a:t>
            </a:r>
            <a:r>
              <a:rPr lang="en-US" altLang="ja-JP" sz="3700" dirty="0"/>
              <a:t>(</a:t>
            </a:r>
            <a:r>
              <a:rPr lang="ja-JP" altLang="en-US" sz="3700"/>
              <a:t>加</a:t>
            </a:r>
            <a:r>
              <a:rPr lang="en-US" altLang="ja-JP" sz="3700" dirty="0"/>
              <a:t>3:2-3)</a:t>
            </a:r>
          </a:p>
          <a:p>
            <a:pPr marL="0" indent="0" algn="l">
              <a:buNone/>
            </a:pPr>
            <a:r>
              <a:rPr lang="en-US" altLang="ja-JP" sz="3700" b="1" i="0" baseline="30000" dirty="0">
                <a:solidFill>
                  <a:srgbClr val="0432FF"/>
                </a:solidFill>
                <a:effectLst/>
                <a:latin typeface="system-ui"/>
              </a:rPr>
              <a:t>2 </a:t>
            </a:r>
            <a:r>
              <a:rPr lang="ja-JP" altLang="en-US" sz="3700" b="1" i="0">
                <a:solidFill>
                  <a:srgbClr val="0432FF"/>
                </a:solidFill>
                <a:effectLst/>
                <a:latin typeface="system-ui"/>
              </a:rPr>
              <a:t>我 只 要 問 你 們 這 一 件 ： 你 們 受 了 聖 靈 ， 是 因 行 律 法 呢 ？ 是 因 聽 信 福 音 呢 ？</a:t>
            </a:r>
          </a:p>
          <a:p>
            <a:pPr marL="0" indent="0" algn="l">
              <a:buNone/>
            </a:pPr>
            <a:r>
              <a:rPr lang="en-US" altLang="ja-JP" sz="3700" b="1" i="0" baseline="30000" dirty="0">
                <a:solidFill>
                  <a:srgbClr val="0432FF"/>
                </a:solidFill>
                <a:effectLst/>
                <a:latin typeface="system-ui"/>
              </a:rPr>
              <a:t>3 </a:t>
            </a:r>
            <a:r>
              <a:rPr lang="ja-JP" altLang="en-US" sz="3700" b="1" i="0">
                <a:solidFill>
                  <a:srgbClr val="0432FF"/>
                </a:solidFill>
                <a:effectLst/>
                <a:latin typeface="system-ui"/>
              </a:rPr>
              <a:t>你 們 既 靠 聖 靈 入 門 ， 如 今 還 靠 肉 身 成 全 麼 ？ 你 們 是 這 樣 的 無 知 麼 ？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1D8FF3-DF5A-0B02-29F3-E1839592FC79}"/>
              </a:ext>
            </a:extLst>
          </p:cNvPr>
          <p:cNvSpPr txBox="1"/>
          <p:nvPr/>
        </p:nvSpPr>
        <p:spPr>
          <a:xfrm>
            <a:off x="7699513" y="25841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ㄧ）為何要行道</a:t>
            </a:r>
            <a:r>
              <a:rPr lang="en-US" altLang="zh-CN" dirty="0"/>
              <a:t> (continued) 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1012E7-E2EE-389F-1C67-3F697E140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A05D-F2F3-C043-BAA6-7987F54E93E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248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4AA0E-C3A3-F227-4B5E-91526B022C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817" y="1060174"/>
            <a:ext cx="11237844" cy="568518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ja-JP" altLang="en-US" sz="5900" b="1"/>
              <a:t>加</a:t>
            </a:r>
            <a:r>
              <a:rPr lang="en-US" altLang="ja-JP" sz="5900" b="1" dirty="0"/>
              <a:t>3:5-9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5900" b="1" i="0" baseline="30000" dirty="0">
                <a:solidFill>
                  <a:srgbClr val="0432FF"/>
                </a:solidFill>
                <a:effectLst/>
                <a:latin typeface="system-ui"/>
              </a:rPr>
              <a:t>5 </a:t>
            </a:r>
            <a:r>
              <a:rPr lang="ja-JP" altLang="en-US" sz="5900" b="1" i="0">
                <a:solidFill>
                  <a:srgbClr val="0432FF"/>
                </a:solidFill>
                <a:effectLst/>
                <a:latin typeface="system-ui"/>
              </a:rPr>
              <a:t>那 賜 給 你 們 聖 靈 ， 又 在 你 們 中 間 行 異 能 的 ， 是 因 你 們 行 律 法 呢 ？ 是 因 你 們 聽 信 福 音 呢 ？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5900" b="1" i="0" baseline="30000" dirty="0">
                <a:solidFill>
                  <a:srgbClr val="0432FF"/>
                </a:solidFill>
                <a:effectLst/>
                <a:latin typeface="system-ui"/>
              </a:rPr>
              <a:t>6 </a:t>
            </a:r>
            <a:r>
              <a:rPr lang="ja-JP" altLang="en-US" sz="5900" b="1" i="0">
                <a:solidFill>
                  <a:srgbClr val="0432FF"/>
                </a:solidFill>
                <a:effectLst/>
                <a:latin typeface="system-ui"/>
              </a:rPr>
              <a:t>正 如 亞 伯 拉 罕 信 神 ， 這 就 算 為 他 的 義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5900" b="1" i="0" baseline="30000" dirty="0">
                <a:solidFill>
                  <a:srgbClr val="0432FF"/>
                </a:solidFill>
                <a:effectLst/>
                <a:latin typeface="system-ui"/>
              </a:rPr>
              <a:t>7 </a:t>
            </a:r>
            <a:r>
              <a:rPr lang="ja-JP" altLang="en-US" sz="5900" b="1" i="0">
                <a:solidFill>
                  <a:srgbClr val="0432FF"/>
                </a:solidFill>
                <a:effectLst/>
                <a:latin typeface="system-ui"/>
              </a:rPr>
              <a:t>所 以 ， 你 們 要 知 道 ： 那 以 信 為 本 的 人 ， 就 是 亞 伯 拉 罕 的 子 孫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5900" b="1" i="0" baseline="30000" dirty="0">
                <a:solidFill>
                  <a:srgbClr val="0432FF"/>
                </a:solidFill>
                <a:effectLst/>
                <a:latin typeface="system-ui"/>
              </a:rPr>
              <a:t>8 </a:t>
            </a:r>
            <a:r>
              <a:rPr lang="ja-JP" altLang="en-US" sz="5900" b="1" i="0">
                <a:solidFill>
                  <a:srgbClr val="0432FF"/>
                </a:solidFill>
                <a:effectLst/>
                <a:latin typeface="system-ui"/>
              </a:rPr>
              <a:t>並 且 聖 經 既 然 預 先 看 明 ， 神 要 叫 外 邦 人 因 信 稱 義 ， 就 早 已 傳 福 音 給 亞 伯 拉 罕 ， 說 ： 萬 國 都 必 因 你 得 福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5900" b="1" i="0" baseline="30000" dirty="0">
                <a:solidFill>
                  <a:srgbClr val="0432FF"/>
                </a:solidFill>
                <a:effectLst/>
                <a:latin typeface="system-ui"/>
              </a:rPr>
              <a:t>9 </a:t>
            </a:r>
            <a:r>
              <a:rPr lang="ja-JP" altLang="en-US" sz="5900" b="1" i="0">
                <a:solidFill>
                  <a:srgbClr val="0432FF"/>
                </a:solidFill>
                <a:effectLst/>
                <a:latin typeface="system-ui"/>
              </a:rPr>
              <a:t>可 見 那 以 信 為 本 的 人 和 有 信 心 的 亞 伯 拉 罕 一 同 得 福 。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B9FC3A-09D9-D15C-7D7F-CC95DAFE2312}"/>
              </a:ext>
            </a:extLst>
          </p:cNvPr>
          <p:cNvSpPr txBox="1"/>
          <p:nvPr/>
        </p:nvSpPr>
        <p:spPr>
          <a:xfrm>
            <a:off x="7699513" y="25841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ㄧ）為何要行道</a:t>
            </a:r>
            <a:r>
              <a:rPr lang="en-US" altLang="zh-CN" dirty="0"/>
              <a:t> (continued) 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8E7AED-E5A7-58E6-64AF-73BEB61B2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A05D-F2F3-C043-BAA6-7987F54E93E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308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4EEF7-135D-18A9-A68A-BBB37F079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930" y="139838"/>
            <a:ext cx="10515600" cy="1325563"/>
          </a:xfrm>
        </p:spPr>
        <p:txBody>
          <a:bodyPr/>
          <a:lstStyle/>
          <a:p>
            <a:r>
              <a:rPr lang="ja-JP" altLang="en-US"/>
              <a:t>二） 以亞伯拉罕為例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2487D-9BF9-AAF8-86D8-96D8B41B3A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859" y="1043747"/>
            <a:ext cx="11685105" cy="546307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ja-JP" altLang="en-US"/>
          </a:p>
          <a:p>
            <a:r>
              <a:rPr lang="ja-JP" altLang="en-US" sz="3700">
                <a:latin typeface="Arial" panose="020B0604020202020204" pitchFamily="34" charset="0"/>
                <a:cs typeface="Arial" panose="020B0604020202020204" pitchFamily="34" charset="0"/>
              </a:rPr>
              <a:t>在舊約時期， 神揀選亞伯蘭（後改名為「亞伯拉罕」）時，尚未頒佈律法，他是我們信徒的「信心之父」</a:t>
            </a:r>
          </a:p>
          <a:p>
            <a:r>
              <a:rPr lang="ja-JP" altLang="en-US" sz="3700">
                <a:latin typeface="Arial" panose="020B0604020202020204" pitchFamily="34" charset="0"/>
                <a:cs typeface="Arial" panose="020B0604020202020204" pitchFamily="34" charset="0"/>
              </a:rPr>
              <a:t>亞伯拉罕是因著信，蒙 神悅納的</a:t>
            </a:r>
          </a:p>
          <a:p>
            <a:r>
              <a:rPr lang="ja-JP" altLang="en-US" sz="3700">
                <a:latin typeface="Arial" panose="020B0604020202020204" pitchFamily="34" charset="0"/>
                <a:cs typeface="Arial" panose="020B0604020202020204" pitchFamily="34" charset="0"/>
              </a:rPr>
              <a:t>所謂「</a:t>
            </a:r>
            <a:r>
              <a:rPr lang="ja-JP" altLang="en-US" sz="37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因著信</a:t>
            </a:r>
            <a:r>
              <a:rPr lang="ja-JP" altLang="en-US" sz="3700">
                <a:latin typeface="Arial" panose="020B0604020202020204" pitchFamily="34" charset="0"/>
                <a:cs typeface="Arial" panose="020B0604020202020204" pitchFamily="34" charset="0"/>
              </a:rPr>
              <a:t>」，意思是「</a:t>
            </a:r>
            <a:r>
              <a:rPr lang="ja-JP" altLang="en-US" sz="37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相信 神，聽取 神的話，順從祂、靠賴祂，以致憑信心和忍耐承受 神的應許</a:t>
            </a:r>
            <a:r>
              <a:rPr lang="ja-JP" altLang="en-US" sz="3700">
                <a:latin typeface="Arial" panose="020B0604020202020204" pitchFamily="34" charset="0"/>
                <a:cs typeface="Arial" panose="020B0604020202020204" pitchFamily="34" charset="0"/>
              </a:rPr>
              <a:t>」</a:t>
            </a:r>
          </a:p>
          <a:p>
            <a:r>
              <a:rPr lang="ja-JP" altLang="en-US" sz="3700">
                <a:latin typeface="Arial" panose="020B0604020202020204" pitchFamily="34" charset="0"/>
                <a:cs typeface="Arial" panose="020B0604020202020204" pitchFamily="34" charset="0"/>
              </a:rPr>
              <a:t>他的一生是離開「巴比倫」，進入「新耶路撒冷」的過程：稱義，成聖（被更新變化），被接到天上的樂園裏，等待被帶進入榮耀</a:t>
            </a:r>
            <a:r>
              <a:rPr lang="en-US" altLang="ja-JP" sz="37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ja-JP" altLang="en-US" sz="3700">
                <a:latin typeface="Arial" panose="020B0604020202020204" pitchFamily="34" charset="0"/>
                <a:cs typeface="Arial" panose="020B0604020202020204" pitchFamily="34" charset="0"/>
              </a:rPr>
              <a:t>他活在地上時，就蒙 神啟示，看見耶穌基督</a:t>
            </a:r>
            <a:r>
              <a:rPr lang="en-US" altLang="ja-JP" sz="37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281C2D-706E-1B87-7C23-7266E9197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A05D-F2F3-C043-BAA6-7987F54E93E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387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52B59F-A71A-FE19-C93C-EE002011B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809" y="722069"/>
            <a:ext cx="11423374" cy="5930521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700" b="1">
                <a:latin typeface="Arial" panose="020B0604020202020204" pitchFamily="34" charset="0"/>
                <a:cs typeface="Arial" panose="020B0604020202020204" pitchFamily="34" charset="0"/>
              </a:rPr>
              <a:t>來</a:t>
            </a:r>
            <a:r>
              <a:rPr lang="en-US" altLang="ja-JP" sz="3700" b="1" dirty="0">
                <a:latin typeface="Arial" panose="020B0604020202020204" pitchFamily="34" charset="0"/>
                <a:cs typeface="Arial" panose="020B0604020202020204" pitchFamily="34" charset="0"/>
              </a:rPr>
              <a:t>11:8-10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ja-JP" altLang="en-US" sz="37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700" b="1" i="0" baseline="30000" dirty="0">
                <a:solidFill>
                  <a:srgbClr val="0432FF"/>
                </a:solidFill>
                <a:effectLst/>
                <a:latin typeface="system-ui"/>
              </a:rPr>
              <a:t>8 </a:t>
            </a:r>
            <a:r>
              <a:rPr lang="ja-JP" altLang="en-US" sz="3700" b="1" i="0">
                <a:solidFill>
                  <a:srgbClr val="0432FF"/>
                </a:solidFill>
                <a:effectLst/>
                <a:latin typeface="system-ui"/>
              </a:rPr>
              <a:t>亞 伯 拉 罕 因 著 信 ， 蒙 召 的 時 候 就 遵 命 出 去 ， 往 將 來 要 得 為 業 的 地 方 去 ； 出 去 的 時 候 ， 還 不 知 往 那 裡 去 。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700" b="1" i="0" baseline="30000" dirty="0">
                <a:solidFill>
                  <a:srgbClr val="0432FF"/>
                </a:solidFill>
                <a:effectLst/>
                <a:latin typeface="system-ui"/>
              </a:rPr>
              <a:t>9 </a:t>
            </a:r>
            <a:r>
              <a:rPr lang="ja-JP" altLang="en-US" sz="3700" b="1" i="0">
                <a:solidFill>
                  <a:srgbClr val="0432FF"/>
                </a:solidFill>
                <a:effectLst/>
                <a:latin typeface="system-ui"/>
              </a:rPr>
              <a:t>他 因 著 信 ， 就 在 所 應 許 之 地 作 客 ， 好 像 在 異 地 居 住 帳 棚 ， 與 那 同 蒙 一 個 應 許 的 以 撒 、 雅 各 一 樣 。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700" b="1" i="0" baseline="30000" dirty="0">
                <a:solidFill>
                  <a:srgbClr val="0432FF"/>
                </a:solidFill>
                <a:effectLst/>
                <a:latin typeface="system-ui"/>
              </a:rPr>
              <a:t>10 </a:t>
            </a:r>
            <a:r>
              <a:rPr lang="ja-JP" altLang="en-US" sz="3700" b="1" i="0">
                <a:solidFill>
                  <a:srgbClr val="0432FF"/>
                </a:solidFill>
                <a:effectLst/>
                <a:latin typeface="system-ui"/>
              </a:rPr>
              <a:t>因 為 他 等 候 那 座 有 根 基 的 城 ， 就 是 神 所 經 營 所 建 造 的 。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D154B3-E53C-C3B8-B470-A89B02F34295}"/>
              </a:ext>
            </a:extLst>
          </p:cNvPr>
          <p:cNvSpPr txBox="1"/>
          <p:nvPr/>
        </p:nvSpPr>
        <p:spPr>
          <a:xfrm>
            <a:off x="6493565" y="35273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二） 以亞伯拉罕為例</a:t>
            </a:r>
            <a:r>
              <a:rPr lang="en-US" altLang="ja-JP" dirty="0"/>
              <a:t> (continued) 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411A4-99A9-AE5A-0379-B8E441D18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A05D-F2F3-C043-BAA6-7987F54E93E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8117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B216AC-6ADA-404C-8137-C68D3BBCFA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2121" y="887896"/>
            <a:ext cx="11237843" cy="5857461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ja-JP" sz="4000" dirty="0"/>
              <a:t>1) </a:t>
            </a:r>
            <a:r>
              <a:rPr lang="ja-JP" altLang="en-US" sz="4000"/>
              <a:t>蒙召之初 知道當離開吾珥（在巴比倫拜偶像之境）</a:t>
            </a:r>
            <a:endParaRPr lang="en-US" altLang="ja-JP" sz="4000" dirty="0"/>
          </a:p>
          <a:p>
            <a:pPr marL="0" indent="0">
              <a:lnSpc>
                <a:spcPct val="120000"/>
              </a:lnSpc>
              <a:buNone/>
            </a:pPr>
            <a:r>
              <a:rPr lang="ja-JP" altLang="en-US" sz="4000"/>
              <a:t>中途，曾寄居哈蘭 </a:t>
            </a:r>
            <a:endParaRPr lang="en-US" altLang="ja-JP" sz="4000" dirty="0"/>
          </a:p>
          <a:p>
            <a:pPr>
              <a:lnSpc>
                <a:spcPct val="120000"/>
              </a:lnSpc>
            </a:pPr>
            <a:r>
              <a:rPr lang="ja-JP" altLang="en-US" sz="4000"/>
              <a:t>創</a:t>
            </a:r>
            <a:r>
              <a:rPr lang="en-US" altLang="ja-JP" sz="4000" dirty="0"/>
              <a:t>11:27-28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4000" b="1" i="0" baseline="30000" dirty="0">
                <a:solidFill>
                  <a:srgbClr val="0432FF"/>
                </a:solidFill>
                <a:effectLst/>
                <a:latin typeface="system-ui"/>
              </a:rPr>
              <a:t>27 </a:t>
            </a:r>
            <a:r>
              <a:rPr lang="ja-JP" altLang="en-US" sz="4000" b="1" i="0">
                <a:solidFill>
                  <a:srgbClr val="0432FF"/>
                </a:solidFill>
                <a:effectLst/>
                <a:latin typeface="system-ui"/>
              </a:rPr>
              <a:t>他 拉 的 後 代 記 在 下 面 。 他 拉 生 亞 伯 蘭 、 拿 鶴 、 哈 蘭 ； 哈 蘭 生 羅 得 。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4000" b="1" i="0" baseline="30000" dirty="0">
                <a:solidFill>
                  <a:srgbClr val="0432FF"/>
                </a:solidFill>
                <a:effectLst/>
                <a:latin typeface="system-ui"/>
              </a:rPr>
              <a:t>28 </a:t>
            </a:r>
            <a:r>
              <a:rPr lang="ja-JP" altLang="en-US" sz="4000" b="1" i="0">
                <a:solidFill>
                  <a:srgbClr val="0432FF"/>
                </a:solidFill>
                <a:effectLst/>
                <a:latin typeface="system-ui"/>
              </a:rPr>
              <a:t>哈 蘭 死 在 他 的 本 地 迦 勒 底 的 吾 珥 ， 在 他 父 親 他 拉 之 先 。</a:t>
            </a:r>
            <a:endParaRPr lang="en-US" altLang="ja-JP" sz="4000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024B06-605C-CA80-8007-A8811A862BFC}"/>
              </a:ext>
            </a:extLst>
          </p:cNvPr>
          <p:cNvSpPr txBox="1"/>
          <p:nvPr/>
        </p:nvSpPr>
        <p:spPr>
          <a:xfrm>
            <a:off x="6493565" y="35273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二） 以亞伯拉罕為例</a:t>
            </a:r>
            <a:r>
              <a:rPr lang="en-US" altLang="ja-JP" dirty="0"/>
              <a:t> (continued) 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609DE3-A166-9084-C12C-A9F9616D3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A05D-F2F3-C043-BAA6-7987F54E93E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364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DF2BDA-EDBF-EF5E-83BC-D288573A6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668" y="537403"/>
            <a:ext cx="11075505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ja-JP" altLang="en-US" sz="3700"/>
              <a:t>書</a:t>
            </a:r>
            <a:r>
              <a:rPr lang="en-US" altLang="ja-JP" sz="3700" dirty="0"/>
              <a:t>24:2-3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700" b="1" i="0" baseline="30000" dirty="0">
                <a:solidFill>
                  <a:srgbClr val="0432FF"/>
                </a:solidFill>
                <a:effectLst/>
                <a:latin typeface="system-ui"/>
              </a:rPr>
              <a:t>2 </a:t>
            </a:r>
            <a:r>
              <a:rPr lang="ja-JP" altLang="en-US" sz="3700" b="1" i="0">
                <a:solidFill>
                  <a:srgbClr val="0432FF"/>
                </a:solidFill>
                <a:effectLst/>
                <a:latin typeface="system-ui"/>
              </a:rPr>
              <a:t>約 書 亞 對 眾 民 說 ： 耶 和 華 ─ 以 色 列 的 神 如 此 說 ： 古 時 你 們 的 列 祖 ， 就 是 亞 伯 拉 罕 和 拿 鶴 的 父 親 他 拉 ， 住 在 大 河 那 邊 事 奉 別 神 ，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700" b="1" i="0" baseline="30000" dirty="0">
                <a:solidFill>
                  <a:srgbClr val="0432FF"/>
                </a:solidFill>
                <a:effectLst/>
                <a:latin typeface="system-ui"/>
              </a:rPr>
              <a:t>3 </a:t>
            </a:r>
            <a:r>
              <a:rPr lang="ja-JP" altLang="en-US" sz="3700" b="1" i="0">
                <a:solidFill>
                  <a:srgbClr val="0432FF"/>
                </a:solidFill>
                <a:effectLst/>
                <a:latin typeface="system-ui"/>
              </a:rPr>
              <a:t>我 將 你 們 的 祖 宗 亞 伯 拉 罕 從 大 河 那 邊 帶 來 ， 領 他 走 遍 迦 南 全 地 ， 又 使 他 的 子 孫 眾 多 ， 把 以 撒 賜 給 他 ；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ja-JP" altLang="en-US" sz="3700" b="1">
              <a:solidFill>
                <a:srgbClr val="0432FF"/>
              </a:solidFill>
            </a:endParaRP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DD397D-D4F8-A976-8583-3BE4D2EBFA38}"/>
              </a:ext>
            </a:extLst>
          </p:cNvPr>
          <p:cNvSpPr txBox="1"/>
          <p:nvPr/>
        </p:nvSpPr>
        <p:spPr>
          <a:xfrm>
            <a:off x="6493565" y="35273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二） 以亞伯拉罕為例</a:t>
            </a:r>
            <a:r>
              <a:rPr lang="en-US" altLang="ja-JP" dirty="0"/>
              <a:t> (continued) 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316BFA-E857-C88A-3613-2BB4F18C6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A05D-F2F3-C043-BAA6-7987F54E93E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36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38B64-3686-E7F4-5222-EE1CD7EF43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104" y="1073426"/>
            <a:ext cx="11078818" cy="56480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dirty="0"/>
              <a:t>2) </a:t>
            </a:r>
            <a:r>
              <a:rPr lang="ja-JP" altLang="en-US"/>
              <a:t>神再次呼召亞伯蘭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/>
              <a:t>（創</a:t>
            </a:r>
            <a:r>
              <a:rPr lang="en-US" altLang="ja-JP" dirty="0"/>
              <a:t>12:1-4</a:t>
            </a:r>
            <a:r>
              <a:rPr lang="ja-JP" altLang="en-US"/>
              <a:t>）開始過築壇求告主名的人生</a:t>
            </a:r>
            <a:endParaRPr lang="en-US" altLang="ja-JP" dirty="0"/>
          </a:p>
          <a:p>
            <a:pPr marL="0" indent="0" algn="l">
              <a:buNone/>
            </a:pPr>
            <a:r>
              <a:rPr lang="en-US" altLang="ja-JP" b="1" baseline="30000" dirty="0">
                <a:solidFill>
                  <a:srgbClr val="0432FF"/>
                </a:solidFill>
                <a:latin typeface="system-ui"/>
              </a:rPr>
              <a:t>1</a:t>
            </a:r>
            <a:r>
              <a:rPr lang="en-US" altLang="ja-JP" b="1" i="0" dirty="0">
                <a:solidFill>
                  <a:srgbClr val="0432FF"/>
                </a:solidFill>
                <a:effectLst/>
                <a:latin typeface="system-ui"/>
              </a:rPr>
              <a:t> </a:t>
            </a:r>
            <a:r>
              <a:rPr lang="ja-JP" altLang="en-US" b="1" i="0">
                <a:solidFill>
                  <a:srgbClr val="0432FF"/>
                </a:solidFill>
                <a:effectLst/>
                <a:latin typeface="system-ui"/>
              </a:rPr>
              <a:t>耶 和 華 對 亞 伯 蘭 說 ： 你 要 離 開 本 地 、 本 族 、 父 家 ， 往 我 所 要 指 示 你 的 地 去 。</a:t>
            </a:r>
          </a:p>
          <a:p>
            <a:pPr marL="0" indent="0" algn="l">
              <a:buNone/>
            </a:pPr>
            <a:r>
              <a:rPr lang="en-US" altLang="ja-JP" b="1" i="0" baseline="30000" dirty="0">
                <a:solidFill>
                  <a:srgbClr val="0432FF"/>
                </a:solidFill>
                <a:effectLst/>
                <a:latin typeface="system-ui"/>
              </a:rPr>
              <a:t>2 </a:t>
            </a:r>
            <a:r>
              <a:rPr lang="ja-JP" altLang="en-US" b="1" i="0">
                <a:solidFill>
                  <a:srgbClr val="0432FF"/>
                </a:solidFill>
                <a:effectLst/>
                <a:latin typeface="system-ui"/>
              </a:rPr>
              <a:t>我 必 叫 你 成 為 大 國 。 我 必 賜 福 給 你 ， 叫 你 的 名 為 大 ； 你 也 要 叫 別 人 得 福 。</a:t>
            </a:r>
          </a:p>
          <a:p>
            <a:pPr marL="0" indent="0" algn="l">
              <a:buNone/>
            </a:pPr>
            <a:r>
              <a:rPr lang="en-US" altLang="ja-JP" b="1" i="0" baseline="30000" dirty="0">
                <a:solidFill>
                  <a:srgbClr val="0432FF"/>
                </a:solidFill>
                <a:effectLst/>
                <a:latin typeface="system-ui"/>
              </a:rPr>
              <a:t>3 </a:t>
            </a:r>
            <a:r>
              <a:rPr lang="ja-JP" altLang="en-US" b="1" i="0">
                <a:solidFill>
                  <a:srgbClr val="0432FF"/>
                </a:solidFill>
                <a:effectLst/>
                <a:latin typeface="system-ui"/>
              </a:rPr>
              <a:t>為 你 祝 福 的 ， 我 必 賜 福 與 他 ； 那 咒 詛 你 的 ， 我 必 咒 詛 他 。 地 上 的 萬 族 都 要 因 你 得 福 。</a:t>
            </a:r>
          </a:p>
          <a:p>
            <a:pPr marL="0" indent="0" algn="l">
              <a:buNone/>
            </a:pPr>
            <a:r>
              <a:rPr lang="en-US" altLang="ja-JP" b="1" i="0" baseline="30000" dirty="0">
                <a:solidFill>
                  <a:srgbClr val="0432FF"/>
                </a:solidFill>
                <a:effectLst/>
                <a:latin typeface="system-ui"/>
              </a:rPr>
              <a:t>4 </a:t>
            </a:r>
            <a:r>
              <a:rPr lang="ja-JP" altLang="en-US" b="1" i="0">
                <a:solidFill>
                  <a:srgbClr val="0432FF"/>
                </a:solidFill>
                <a:effectLst/>
                <a:latin typeface="system-ui"/>
              </a:rPr>
              <a:t>亞 伯 蘭 就 照 著 耶 和 華 的 吩 咐 去 了 ； 羅 得 也 和 他 同 去 。 亞 伯 蘭 出 哈 蘭 的 時 候 年 七 十 五 歲 。</a:t>
            </a:r>
          </a:p>
          <a:p>
            <a:pPr marL="0" indent="0">
              <a:buNone/>
            </a:pPr>
            <a:endParaRPr lang="ja-JP" altLang="en-US" b="1">
              <a:solidFill>
                <a:srgbClr val="0432FF"/>
              </a:solidFill>
            </a:endParaRP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E7F636-611D-A90A-52F8-0448FC7AC0FD}"/>
              </a:ext>
            </a:extLst>
          </p:cNvPr>
          <p:cNvSpPr txBox="1"/>
          <p:nvPr/>
        </p:nvSpPr>
        <p:spPr>
          <a:xfrm>
            <a:off x="6493565" y="35273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二） 以亞伯拉罕為例</a:t>
            </a:r>
            <a:r>
              <a:rPr lang="en-US" altLang="ja-JP" dirty="0"/>
              <a:t> (continued) 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4C9AEC-A974-1339-1F68-CF88DD976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A05D-F2F3-C043-BAA6-7987F54E93E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4948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030D2-562B-AFD5-076C-3E141F3CF1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129" y="632928"/>
            <a:ext cx="11247783" cy="5723421"/>
          </a:xfrm>
        </p:spPr>
        <p:txBody>
          <a:bodyPr/>
          <a:lstStyle/>
          <a:p>
            <a:pPr marL="0" indent="0" algn="l">
              <a:buNone/>
            </a:pPr>
            <a:r>
              <a:rPr lang="ja-JP" altLang="en-US" sz="3700"/>
              <a:t>創</a:t>
            </a:r>
            <a:r>
              <a:rPr lang="en-US" altLang="ja-JP" sz="3700" dirty="0"/>
              <a:t>12:5-7 </a:t>
            </a:r>
          </a:p>
          <a:p>
            <a:pPr marL="0" indent="0" algn="l">
              <a:buNone/>
            </a:pPr>
            <a:r>
              <a:rPr lang="en-US" altLang="ja-JP" sz="3700" b="1" i="0" baseline="30000" dirty="0">
                <a:solidFill>
                  <a:srgbClr val="0432FF"/>
                </a:solidFill>
                <a:effectLst/>
                <a:latin typeface="system-ui"/>
              </a:rPr>
              <a:t>5 </a:t>
            </a:r>
            <a:r>
              <a:rPr lang="ja-JP" altLang="en-US" sz="3700" b="1" i="0">
                <a:solidFill>
                  <a:srgbClr val="0432FF"/>
                </a:solidFill>
                <a:effectLst/>
                <a:latin typeface="system-ui"/>
              </a:rPr>
              <a:t>亞 伯 蘭 將 他 妻 子 撒 萊 和 姪 兒 羅 得 ， 連 他 們 在 哈 蘭 所 積 蓄 的 財 物 、 所 得 的 人 口 ， 都 帶 往 迦 南 地 去 。 他 們 就 到 了 迦 南 地 。</a:t>
            </a:r>
          </a:p>
          <a:p>
            <a:pPr marL="0" indent="0" algn="l">
              <a:buNone/>
            </a:pPr>
            <a:r>
              <a:rPr lang="en-US" altLang="ja-JP" sz="3700" b="1" i="0" baseline="30000" dirty="0">
                <a:solidFill>
                  <a:srgbClr val="0432FF"/>
                </a:solidFill>
                <a:effectLst/>
                <a:latin typeface="system-ui"/>
              </a:rPr>
              <a:t>6 </a:t>
            </a:r>
            <a:r>
              <a:rPr lang="ja-JP" altLang="en-US" sz="3700" b="1" i="0">
                <a:solidFill>
                  <a:srgbClr val="0432FF"/>
                </a:solidFill>
                <a:effectLst/>
                <a:latin typeface="system-ui"/>
              </a:rPr>
              <a:t>亞 伯 蘭 經 過 那 地 ， 到 了 示 劍 地 方 、 摩 利 橡 樹 那 裡 。 那 時 迦 南 人 住 在 那 地 。</a:t>
            </a:r>
          </a:p>
          <a:p>
            <a:pPr marL="0" indent="0" algn="l">
              <a:buNone/>
            </a:pPr>
            <a:r>
              <a:rPr lang="en-US" altLang="ja-JP" sz="3700" b="1" i="0" baseline="30000" dirty="0">
                <a:solidFill>
                  <a:srgbClr val="0432FF"/>
                </a:solidFill>
                <a:effectLst/>
                <a:latin typeface="system-ui"/>
              </a:rPr>
              <a:t>7 </a:t>
            </a:r>
            <a:r>
              <a:rPr lang="ja-JP" altLang="en-US" sz="3700" b="1" i="0">
                <a:solidFill>
                  <a:srgbClr val="0432FF"/>
                </a:solidFill>
                <a:effectLst/>
                <a:latin typeface="system-ui"/>
              </a:rPr>
              <a:t>耶 和 華 向 亞 伯 蘭 顯 現 ， 說 ： 我 要 把 這 地 賜 給 你 的 後 裔 。 亞 伯 蘭 就 在 那 裡 為 向 他 顯 現 的 耶 和 華 築 了 一 座 壇 。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D58B6C-B314-4B0E-C8A5-47DE318E1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A05D-F2F3-C043-BAA6-7987F54E93E3}" type="slidenum">
              <a:rPr lang="en-US" smtClean="0"/>
              <a:t>13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F797BE-5260-F3F2-CF72-DA5609655230}"/>
              </a:ext>
            </a:extLst>
          </p:cNvPr>
          <p:cNvSpPr txBox="1"/>
          <p:nvPr/>
        </p:nvSpPr>
        <p:spPr>
          <a:xfrm>
            <a:off x="6493565" y="35273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二） 以亞伯拉罕為例</a:t>
            </a:r>
            <a:r>
              <a:rPr lang="en-US" altLang="ja-JP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5219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D3957D-08D4-5CC3-5DF0-5150A62E5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539" y="0"/>
            <a:ext cx="11476382" cy="52360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ja-JP" sz="3200" dirty="0"/>
              <a:t>3) </a:t>
            </a:r>
            <a:r>
              <a:rPr lang="ja-JP" altLang="en-US" sz="3200"/>
              <a:t>因饑荒下埃及，不敢回頭走，因懼怕而失敗 </a:t>
            </a:r>
            <a:endParaRPr lang="en-US" altLang="ja-JP" sz="3200" dirty="0"/>
          </a:p>
          <a:p>
            <a:pPr marL="0" indent="0">
              <a:buNone/>
            </a:pPr>
            <a:r>
              <a:rPr lang="ja-JP" altLang="en-US" sz="3200"/>
              <a:t>創</a:t>
            </a:r>
            <a:r>
              <a:rPr lang="en-US" altLang="ja-JP" sz="3200" dirty="0"/>
              <a:t>12:16-20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16 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法 老 因 這 婦 人 就 厚 待 亞 伯 蘭 ， 亞 伯 蘭 得 了 許 多 牛 、 羊 、 駱 駝 、 公 驢 、 母 驢 、 僕 婢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17 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耶 和 華 因 亞 伯 蘭 妻 子 撒 萊 的 緣 故 ， 降 大 災 與 法 老 和 他 的 全 家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18 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法 老 就 召 了 亞 伯 蘭 來 ， 說 ： 你 這 向 我 作 的 是 甚 麼 事 呢 ？ 為 甚 麼 沒 有 告 訴 我 他 是 你 的 妻 子 ？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19 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為 甚 麼 說 他 是 你 的 妹 子 ， 以 致 我 把 他 取 來 要 作 我 的 妻 子 ？ 現 在 你 的 妻 子 在 這 裡 ， 可 以 帶 他 走 罷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20 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於 是 法 老 吩 咐 人 將 亞 伯 蘭 和 他 妻 子 ， 並 他 所 有 的 都 送 走 了 。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3D9F52-36A7-0929-B991-C075741A4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A05D-F2F3-C043-BAA6-7987F54E93E3}" type="slidenum">
              <a:rPr lang="en-US" smtClean="0"/>
              <a:t>14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DFD4B6-7B45-C727-4B26-42E57B593939}"/>
              </a:ext>
            </a:extLst>
          </p:cNvPr>
          <p:cNvSpPr txBox="1"/>
          <p:nvPr/>
        </p:nvSpPr>
        <p:spPr>
          <a:xfrm>
            <a:off x="8666921" y="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二） 以亞伯拉罕為例</a:t>
            </a:r>
            <a:r>
              <a:rPr lang="en-US" altLang="ja-JP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3435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DE2A25-1F06-107C-F655-CD2C8EB5C9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843" y="1510748"/>
            <a:ext cx="10730948" cy="55806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sz="3700" dirty="0"/>
              <a:t>4) </a:t>
            </a:r>
            <a:r>
              <a:rPr lang="ja-JP" altLang="en-US" sz="3700"/>
              <a:t>受責備後回轉、再求告耶和華的名（創</a:t>
            </a:r>
            <a:r>
              <a:rPr lang="en-US" altLang="ja-JP" sz="3700" dirty="0"/>
              <a:t>13:1-4</a:t>
            </a:r>
            <a:r>
              <a:rPr lang="ja-JP" altLang="en-US" sz="3700"/>
              <a:t>）</a:t>
            </a:r>
            <a:endParaRPr lang="en-US" sz="3700" dirty="0"/>
          </a:p>
          <a:p>
            <a:pPr marL="0" indent="0" algn="l">
              <a:buNone/>
            </a:pPr>
            <a:r>
              <a:rPr lang="en-US" altLang="ja-JP" sz="3700" b="1" baseline="30000" dirty="0">
                <a:solidFill>
                  <a:srgbClr val="0432FF"/>
                </a:solidFill>
                <a:latin typeface="system-ui"/>
              </a:rPr>
              <a:t>1</a:t>
            </a:r>
            <a:r>
              <a:rPr lang="ja-JP" altLang="en-US" sz="3700" b="1" i="0">
                <a:solidFill>
                  <a:srgbClr val="0432FF"/>
                </a:solidFill>
                <a:effectLst/>
                <a:latin typeface="system-ui"/>
              </a:rPr>
              <a:t>亞 伯 蘭 帶 著 他 的 妻 子 與 羅 得 ， 並 一 切 所 有 的 ， 都 從 埃 及 上 南 地 去 。</a:t>
            </a:r>
          </a:p>
          <a:p>
            <a:pPr marL="0" indent="0" algn="l">
              <a:buNone/>
            </a:pPr>
            <a:r>
              <a:rPr lang="en-US" altLang="ja-JP" sz="3700" b="1" i="0" baseline="30000" dirty="0">
                <a:solidFill>
                  <a:srgbClr val="0432FF"/>
                </a:solidFill>
                <a:effectLst/>
                <a:latin typeface="system-ui"/>
              </a:rPr>
              <a:t>2 </a:t>
            </a:r>
            <a:r>
              <a:rPr lang="ja-JP" altLang="en-US" sz="3700" b="1" i="0">
                <a:solidFill>
                  <a:srgbClr val="0432FF"/>
                </a:solidFill>
                <a:effectLst/>
                <a:latin typeface="system-ui"/>
              </a:rPr>
              <a:t>亞 伯 蘭 的 金 、 銀 、 牲 畜 極 多 。</a:t>
            </a:r>
          </a:p>
          <a:p>
            <a:pPr marL="0" indent="0" algn="l">
              <a:buNone/>
            </a:pPr>
            <a:r>
              <a:rPr lang="en-US" altLang="ja-JP" sz="3700" b="1" i="0" baseline="30000" dirty="0">
                <a:solidFill>
                  <a:srgbClr val="0432FF"/>
                </a:solidFill>
                <a:effectLst/>
                <a:latin typeface="system-ui"/>
              </a:rPr>
              <a:t>3 </a:t>
            </a:r>
            <a:r>
              <a:rPr lang="ja-JP" altLang="en-US" sz="3700" b="1" i="0">
                <a:solidFill>
                  <a:srgbClr val="0432FF"/>
                </a:solidFill>
                <a:effectLst/>
                <a:latin typeface="system-ui"/>
              </a:rPr>
              <a:t>他 從 南 地 漸 漸 往 伯 特 利 去 ， 到 了 伯 特 利 和 艾 的 中 間 ， 就 是 從 前 支 搭 帳 棚 的 地 方 ，</a:t>
            </a:r>
          </a:p>
          <a:p>
            <a:pPr marL="0" indent="0" algn="l">
              <a:buNone/>
            </a:pPr>
            <a:r>
              <a:rPr lang="en-US" altLang="ja-JP" sz="3700" b="1" i="0" baseline="30000" dirty="0">
                <a:solidFill>
                  <a:srgbClr val="0432FF"/>
                </a:solidFill>
                <a:effectLst/>
                <a:latin typeface="system-ui"/>
              </a:rPr>
              <a:t>4 </a:t>
            </a:r>
            <a:r>
              <a:rPr lang="ja-JP" altLang="en-US" sz="3700" b="1" i="0">
                <a:solidFill>
                  <a:srgbClr val="0432FF"/>
                </a:solidFill>
                <a:effectLst/>
                <a:latin typeface="system-ui"/>
              </a:rPr>
              <a:t>也 是 他 起 先 築 壇 的 地 方 ； 他 又 在 那 裡 求 告 耶 和 華 的 名 。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D4AE16-5008-E68E-D262-8FC625B53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A05D-F2F3-C043-BAA6-7987F54E93E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162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839F7E-4F72-98E5-AA3A-889E923A53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182" y="874644"/>
            <a:ext cx="11489635" cy="572493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700" dirty="0"/>
              <a:t>5) </a:t>
            </a:r>
            <a:r>
              <a:rPr lang="ja-JP" altLang="en-US" sz="3700"/>
              <a:t>終於與羅得分開（創</a:t>
            </a:r>
            <a:r>
              <a:rPr lang="en-US" altLang="ja-JP" sz="3700" dirty="0"/>
              <a:t>13:5-9</a:t>
            </a:r>
            <a:r>
              <a:rPr lang="ja-JP" altLang="en-US" sz="3700"/>
              <a:t>）</a:t>
            </a:r>
            <a:endParaRPr lang="en-US" altLang="ja-JP" sz="3700" dirty="0"/>
          </a:p>
          <a:p>
            <a:pPr marL="0" indent="0" algn="l">
              <a:buNone/>
            </a:pPr>
            <a:r>
              <a:rPr lang="en-US" altLang="ja-JP" sz="3700" b="1" i="0" baseline="30000" dirty="0">
                <a:solidFill>
                  <a:srgbClr val="0432FF"/>
                </a:solidFill>
                <a:effectLst/>
                <a:latin typeface="system-ui"/>
              </a:rPr>
              <a:t>5 </a:t>
            </a:r>
            <a:r>
              <a:rPr lang="ja-JP" altLang="en-US" sz="3700" b="1" i="0">
                <a:solidFill>
                  <a:srgbClr val="0432FF"/>
                </a:solidFill>
                <a:effectLst/>
                <a:latin typeface="system-ui"/>
              </a:rPr>
              <a:t>與 亞 伯 蘭 同 行 的 羅 得 也 有 牛 群 、 羊 群 、 帳 棚 。</a:t>
            </a:r>
          </a:p>
          <a:p>
            <a:pPr marL="0" indent="0" algn="l">
              <a:buNone/>
            </a:pPr>
            <a:r>
              <a:rPr lang="en-US" altLang="ja-JP" sz="3700" b="1" i="0" baseline="30000" dirty="0">
                <a:solidFill>
                  <a:srgbClr val="0432FF"/>
                </a:solidFill>
                <a:effectLst/>
                <a:latin typeface="system-ui"/>
              </a:rPr>
              <a:t>6 </a:t>
            </a:r>
            <a:r>
              <a:rPr lang="ja-JP" altLang="en-US" sz="3700" b="1" i="0">
                <a:solidFill>
                  <a:srgbClr val="0432FF"/>
                </a:solidFill>
                <a:effectLst/>
                <a:latin typeface="system-ui"/>
              </a:rPr>
              <a:t>那 地 容 不 下 他 們 ； 因 為 他 們 的 財 物 甚 多 ， 使 他 們 不 能 同 居 。</a:t>
            </a:r>
          </a:p>
          <a:p>
            <a:pPr marL="0" indent="0" algn="l">
              <a:buNone/>
            </a:pPr>
            <a:r>
              <a:rPr lang="en-US" altLang="ja-JP" sz="3700" b="1" i="0" baseline="30000" dirty="0">
                <a:solidFill>
                  <a:srgbClr val="0432FF"/>
                </a:solidFill>
                <a:effectLst/>
                <a:latin typeface="system-ui"/>
              </a:rPr>
              <a:t>7 </a:t>
            </a:r>
            <a:r>
              <a:rPr lang="ja-JP" altLang="en-US" sz="3700" b="1" i="0">
                <a:solidFill>
                  <a:srgbClr val="0432FF"/>
                </a:solidFill>
                <a:effectLst/>
                <a:latin typeface="system-ui"/>
              </a:rPr>
              <a:t>當 時 ， 迦 南 人 與 比 利 洗 人 在 那 地 居 住 。 亞 伯 蘭 的 牧 人 和 羅 得 的 牧 人 相 爭 。</a:t>
            </a:r>
          </a:p>
          <a:p>
            <a:pPr marL="0" indent="0" algn="l">
              <a:buNone/>
            </a:pPr>
            <a:r>
              <a:rPr lang="en-US" altLang="ja-JP" sz="3700" b="1" i="0" baseline="30000" dirty="0">
                <a:solidFill>
                  <a:srgbClr val="0432FF"/>
                </a:solidFill>
                <a:effectLst/>
                <a:latin typeface="system-ui"/>
              </a:rPr>
              <a:t>8 </a:t>
            </a:r>
            <a:r>
              <a:rPr lang="ja-JP" altLang="en-US" sz="3700" b="1" i="0">
                <a:solidFill>
                  <a:srgbClr val="0432FF"/>
                </a:solidFill>
                <a:effectLst/>
                <a:latin typeface="system-ui"/>
              </a:rPr>
              <a:t>亞 伯 蘭 就 對 羅 得 說 ： 你 我 不 可 相 爭 ， 你 的 牧 人 和 我 的 牧 人 也 不 可 相 爭 ， 因 為 我 們 是 骨 肉 </a:t>
            </a:r>
            <a:r>
              <a:rPr lang="en-US" altLang="ja-JP" sz="3700" b="1" i="0" dirty="0">
                <a:solidFill>
                  <a:srgbClr val="0432FF"/>
                </a:solidFill>
                <a:effectLst/>
                <a:latin typeface="system-ui"/>
              </a:rPr>
              <a:t>( </a:t>
            </a:r>
            <a:r>
              <a:rPr lang="ja-JP" altLang="en-US" sz="3700" b="1" i="0">
                <a:solidFill>
                  <a:srgbClr val="0432FF"/>
                </a:solidFill>
                <a:effectLst/>
                <a:latin typeface="system-ui"/>
              </a:rPr>
              <a:t>原 文 作 弟 兄 </a:t>
            </a:r>
            <a:r>
              <a:rPr lang="en-US" altLang="ja-JP" sz="3700" b="1" i="0" dirty="0">
                <a:solidFill>
                  <a:srgbClr val="0432FF"/>
                </a:solidFill>
                <a:effectLst/>
                <a:latin typeface="system-ui"/>
              </a:rPr>
              <a:t>) </a:t>
            </a:r>
            <a:r>
              <a:rPr lang="ja-JP" altLang="en-US" sz="37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</a:p>
          <a:p>
            <a:pPr marL="0" indent="0" algn="l">
              <a:buNone/>
            </a:pPr>
            <a:r>
              <a:rPr lang="en-US" altLang="ja-JP" sz="3700" b="1" i="0" baseline="30000" dirty="0">
                <a:solidFill>
                  <a:srgbClr val="0432FF"/>
                </a:solidFill>
                <a:effectLst/>
                <a:latin typeface="system-ui"/>
              </a:rPr>
              <a:t>9 </a:t>
            </a:r>
            <a:r>
              <a:rPr lang="ja-JP" altLang="en-US" sz="3700" b="1" i="0">
                <a:solidFill>
                  <a:srgbClr val="0432FF"/>
                </a:solidFill>
                <a:effectLst/>
                <a:latin typeface="system-ui"/>
              </a:rPr>
              <a:t>遍 地 不 都 在 你 眼 前 麼 ？ 請 你 離 開 我 ： 你 向 左 ， 我 就 向 右 ； 你 向 右 ， 我 就 向 左 。</a:t>
            </a:r>
          </a:p>
          <a:p>
            <a:pPr marL="0" indent="0">
              <a:buNone/>
            </a:pPr>
            <a:endParaRPr lang="ja-JP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9C064F-1BDE-0C93-397C-D57A73C092F8}"/>
              </a:ext>
            </a:extLst>
          </p:cNvPr>
          <p:cNvSpPr txBox="1"/>
          <p:nvPr/>
        </p:nvSpPr>
        <p:spPr>
          <a:xfrm>
            <a:off x="7540487" y="25841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二） 以亞伯拉罕為例</a:t>
            </a:r>
            <a:r>
              <a:rPr lang="en-US" altLang="ja-JP" dirty="0"/>
              <a:t> (continued) 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E207A7-3C48-84BC-56DD-C30E4315A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A05D-F2F3-C043-BAA6-7987F54E93E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7558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84E00-3557-B3AB-EF1B-89B642E01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65" y="617087"/>
            <a:ext cx="11340548" cy="604875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700" dirty="0"/>
              <a:t>6) </a:t>
            </a:r>
            <a:r>
              <a:rPr lang="ja-JP" altLang="en-US" sz="3700"/>
              <a:t>耶和華神看見且悅納亞伯蘭謙卑讓利給羅得（創</a:t>
            </a:r>
            <a:r>
              <a:rPr lang="en-US" altLang="ja-JP" sz="3700" dirty="0"/>
              <a:t>13:14-17</a:t>
            </a:r>
            <a:r>
              <a:rPr lang="ja-JP" altLang="en-US" sz="3700"/>
              <a:t>）</a:t>
            </a:r>
            <a:endParaRPr lang="en-US" altLang="ja-JP" sz="3700" dirty="0"/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700" b="1" i="0" baseline="30000" dirty="0">
                <a:solidFill>
                  <a:srgbClr val="0432FF"/>
                </a:solidFill>
                <a:effectLst/>
                <a:latin typeface="system-ui"/>
              </a:rPr>
              <a:t>14 </a:t>
            </a:r>
            <a:r>
              <a:rPr lang="ja-JP" altLang="en-US" sz="3700" b="1" i="0">
                <a:solidFill>
                  <a:srgbClr val="0432FF"/>
                </a:solidFill>
                <a:effectLst/>
                <a:latin typeface="system-ui"/>
              </a:rPr>
              <a:t>羅 得 離 別 亞 伯 蘭 以 後 ， 耶 和 華 對 亞 伯 蘭 說 ： 從 你 所 在 的 地 方 ， 你 舉 目 向 東 西 南 北 觀 看 ；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700" b="1" i="0" baseline="30000" dirty="0">
                <a:solidFill>
                  <a:srgbClr val="0432FF"/>
                </a:solidFill>
                <a:effectLst/>
                <a:latin typeface="system-ui"/>
              </a:rPr>
              <a:t>15 </a:t>
            </a:r>
            <a:r>
              <a:rPr lang="ja-JP" altLang="en-US" sz="3700" b="1" i="0">
                <a:solidFill>
                  <a:srgbClr val="0432FF"/>
                </a:solidFill>
                <a:effectLst/>
                <a:latin typeface="system-ui"/>
              </a:rPr>
              <a:t>凡 你 所 看 見 的 一 切 地 ， 我 都 要 賜 給 你 和 你 的 後 裔 ， 直 到 永 遠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700" b="1" i="0" baseline="30000" dirty="0">
                <a:solidFill>
                  <a:srgbClr val="0432FF"/>
                </a:solidFill>
                <a:effectLst/>
                <a:latin typeface="system-ui"/>
              </a:rPr>
              <a:t>16 </a:t>
            </a:r>
            <a:r>
              <a:rPr lang="ja-JP" altLang="en-US" sz="3700" b="1" i="0">
                <a:solidFill>
                  <a:srgbClr val="0432FF"/>
                </a:solidFill>
                <a:effectLst/>
                <a:latin typeface="system-ui"/>
              </a:rPr>
              <a:t>我 也 要 使 你 的 後 裔 如 同 地 上 的 塵 沙 那 樣 多 ， 人 若 能 數 算 地 上 的 塵 沙 才 能 數 算 你 的 後 裔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700" b="1" i="0" baseline="30000" dirty="0">
                <a:solidFill>
                  <a:srgbClr val="0432FF"/>
                </a:solidFill>
                <a:effectLst/>
                <a:latin typeface="system-ui"/>
              </a:rPr>
              <a:t>17 </a:t>
            </a:r>
            <a:r>
              <a:rPr lang="ja-JP" altLang="en-US" sz="3700" b="1" i="0">
                <a:solidFill>
                  <a:srgbClr val="0432FF"/>
                </a:solidFill>
                <a:effectLst/>
                <a:latin typeface="system-ui"/>
              </a:rPr>
              <a:t>你 起 來 ， 縱 橫 走 遍 這 地 ， 因 為 我 必 把 這 地 賜 給 你 。</a:t>
            </a:r>
            <a:endParaRPr lang="ja-JP" altLang="en-US" sz="3700">
              <a:solidFill>
                <a:srgbClr val="0432FF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6ACA31-70FD-9CD8-628E-89DEFF39A4AA}"/>
              </a:ext>
            </a:extLst>
          </p:cNvPr>
          <p:cNvSpPr txBox="1"/>
          <p:nvPr/>
        </p:nvSpPr>
        <p:spPr>
          <a:xfrm>
            <a:off x="7580244" y="13252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二） 以亞伯拉罕為例</a:t>
            </a:r>
            <a:r>
              <a:rPr lang="en-US" altLang="ja-JP" dirty="0"/>
              <a:t> (continued) 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7ACBAD-099B-85ED-7078-5435F1ECB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A05D-F2F3-C043-BAA6-7987F54E93E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3109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07D0BC-9777-F7EC-605D-602D09BD4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564" y="410817"/>
            <a:ext cx="10797209" cy="5633624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altLang="ja-JP" dirty="0"/>
              <a:t>7) </a:t>
            </a:r>
            <a:r>
              <a:rPr lang="ja-JP" altLang="en-US"/>
              <a:t>亞伯蘭住到希伯倫</a:t>
            </a:r>
            <a:r>
              <a:rPr lang="en-US" altLang="ja-JP" dirty="0"/>
              <a:t> (</a:t>
            </a:r>
            <a:r>
              <a:rPr lang="ja-JP" altLang="en-US"/>
              <a:t>創</a:t>
            </a:r>
            <a:r>
              <a:rPr lang="en-US" altLang="ja-JP" dirty="0"/>
              <a:t>13:18)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ja-JP" b="1" i="0" baseline="30000" dirty="0">
                <a:solidFill>
                  <a:srgbClr val="0432FF"/>
                </a:solidFill>
                <a:effectLst/>
                <a:latin typeface="system-ui"/>
              </a:rPr>
              <a:t>18 </a:t>
            </a:r>
            <a:r>
              <a:rPr lang="ja-JP" altLang="en-US" b="1" i="0">
                <a:solidFill>
                  <a:srgbClr val="0432FF"/>
                </a:solidFill>
                <a:effectLst/>
                <a:latin typeface="system-ui"/>
              </a:rPr>
              <a:t>亞 伯 蘭 就 搬 了 帳 棚 ， 來 到 希 伯 崙 幔 利 的 橡 樹 那 裡 居 住 ， 在 那 裡 為 耶 和 華 築 了 一 座 壇 </a:t>
            </a:r>
            <a:r>
              <a:rPr lang="ja-JP" altLang="en-US" b="0" i="0">
                <a:solidFill>
                  <a:srgbClr val="000000"/>
                </a:solidFill>
                <a:effectLst/>
                <a:latin typeface="system-ui"/>
              </a:rPr>
              <a:t>。</a:t>
            </a:r>
            <a:endParaRPr lang="en-US" altLang="ja-JP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altLang="ja-JP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b="1"/>
              <a:t>總結</a:t>
            </a:r>
            <a:endParaRPr lang="en-US" altLang="ja-JP" b="1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/>
              <a:t>羅</a:t>
            </a:r>
            <a:r>
              <a:rPr lang="en-US" altLang="ja-JP" dirty="0"/>
              <a:t>4:17-20</a:t>
            </a:r>
            <a:endParaRPr lang="en-US" dirty="0"/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b="1" i="0" baseline="30000" dirty="0">
                <a:solidFill>
                  <a:srgbClr val="0432FF"/>
                </a:solidFill>
                <a:effectLst/>
                <a:latin typeface="system-ui"/>
              </a:rPr>
              <a:t>17 </a:t>
            </a:r>
            <a:r>
              <a:rPr lang="ja-JP" altLang="en-US" b="1" i="0">
                <a:solidFill>
                  <a:srgbClr val="0432FF"/>
                </a:solidFill>
                <a:effectLst/>
                <a:latin typeface="system-ui"/>
              </a:rPr>
              <a:t>亞 伯 拉 罕 所 信 的 ， 是 那 叫 死 人 復 活 、 使 無 變 為 有 的 神 ， 他 在 主 面 前 作 我 們 世 人 的 父 。 如 經 上 所 記 ： 我 已 經 立 你 作 多 國 的 父 。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b="1" i="0" baseline="30000" dirty="0">
                <a:solidFill>
                  <a:srgbClr val="0432FF"/>
                </a:solidFill>
                <a:effectLst/>
                <a:latin typeface="system-ui"/>
              </a:rPr>
              <a:t>18 </a:t>
            </a:r>
            <a:r>
              <a:rPr lang="ja-JP" altLang="en-US" b="1" i="0">
                <a:solidFill>
                  <a:srgbClr val="0432FF"/>
                </a:solidFill>
                <a:effectLst/>
                <a:latin typeface="system-ui"/>
              </a:rPr>
              <a:t>他 在 無 可 指 望 的 時 候 ， 因 信 仍 有 指 望 ， 就 得 以 作 多 國 的 父 ， 正 如 先 前 所 說 ， 你 的 後 裔 將 要 如 此 。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b="1" i="0" baseline="30000" dirty="0">
                <a:solidFill>
                  <a:srgbClr val="0432FF"/>
                </a:solidFill>
                <a:effectLst/>
                <a:latin typeface="system-ui"/>
              </a:rPr>
              <a:t>19 </a:t>
            </a:r>
            <a:r>
              <a:rPr lang="ja-JP" altLang="en-US" b="1" i="0">
                <a:solidFill>
                  <a:srgbClr val="0432FF"/>
                </a:solidFill>
                <a:effectLst/>
                <a:latin typeface="system-ui"/>
              </a:rPr>
              <a:t>他 將 近 百 歲 的 時 候 ， 雖 然 想 到 自 己 的 身 體 如 同 已 死 ， 撒 拉 的 生 育 已 經 斷 絕 ， 他 的 信 心 還 是 不 軟 弱 ；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b="1" i="0" baseline="30000" dirty="0">
                <a:solidFill>
                  <a:srgbClr val="0432FF"/>
                </a:solidFill>
                <a:effectLst/>
                <a:latin typeface="system-ui"/>
              </a:rPr>
              <a:t>20 </a:t>
            </a:r>
            <a:r>
              <a:rPr lang="ja-JP" altLang="en-US" b="1" i="0">
                <a:solidFill>
                  <a:srgbClr val="0432FF"/>
                </a:solidFill>
                <a:effectLst/>
                <a:latin typeface="system-ui"/>
              </a:rPr>
              <a:t>並 且 仰 望 神 的 應 許 ， 總 沒 有 因 不 信 心 裡 起 疑 惑 ， 反 倒 因 信 心 裡 得 堅 固 ， 將 榮 耀 歸 給 神 ，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F1020A-578C-628D-6C75-FD452D231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A05D-F2F3-C043-BAA6-7987F54E93E3}" type="slidenum">
              <a:rPr lang="en-US" smtClean="0"/>
              <a:t>18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08E379-1246-C6FA-1641-5C07B732122C}"/>
              </a:ext>
            </a:extLst>
          </p:cNvPr>
          <p:cNvSpPr txBox="1"/>
          <p:nvPr/>
        </p:nvSpPr>
        <p:spPr>
          <a:xfrm>
            <a:off x="7580244" y="14577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二） 以亞伯拉罕為例</a:t>
            </a:r>
            <a:r>
              <a:rPr lang="en-US" altLang="ja-JP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7813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15F02A-C075-4215-2942-038D92AE2B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809" y="384313"/>
            <a:ext cx="10995991" cy="5792650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4000"/>
              <a:t>羅</a:t>
            </a:r>
            <a:r>
              <a:rPr lang="en-US" altLang="ja-JP" sz="4000" dirty="0"/>
              <a:t>4:21-25</a:t>
            </a:r>
            <a:endParaRPr lang="en-US" sz="4000" dirty="0"/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700" b="1" i="0" baseline="30000" dirty="0">
                <a:solidFill>
                  <a:srgbClr val="0432FF"/>
                </a:solidFill>
                <a:effectLst/>
                <a:latin typeface="system-ui"/>
              </a:rPr>
              <a:t>21 </a:t>
            </a:r>
            <a:r>
              <a:rPr lang="ja-JP" altLang="en-US" sz="3700" b="1" i="0">
                <a:solidFill>
                  <a:srgbClr val="0432FF"/>
                </a:solidFill>
                <a:effectLst/>
                <a:latin typeface="system-ui"/>
              </a:rPr>
              <a:t>且 滿 心 相 信 神 所 應 許 的 必 能 做 成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700" b="1" i="0" baseline="30000" dirty="0">
                <a:solidFill>
                  <a:srgbClr val="0432FF"/>
                </a:solidFill>
                <a:effectLst/>
                <a:latin typeface="system-ui"/>
              </a:rPr>
              <a:t>22 </a:t>
            </a:r>
            <a:r>
              <a:rPr lang="ja-JP" altLang="en-US" sz="3700" b="1" i="0">
                <a:solidFill>
                  <a:srgbClr val="0432FF"/>
                </a:solidFill>
                <a:effectLst/>
                <a:latin typeface="system-ui"/>
              </a:rPr>
              <a:t>所 以 ， 這 就 算 為 他 的 義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700" b="1" i="0" baseline="30000" dirty="0">
                <a:solidFill>
                  <a:srgbClr val="0432FF"/>
                </a:solidFill>
                <a:effectLst/>
                <a:latin typeface="system-ui"/>
              </a:rPr>
              <a:t>23 </a:t>
            </a:r>
            <a:r>
              <a:rPr lang="ja-JP" altLang="en-US" sz="3700" b="1" i="0">
                <a:solidFill>
                  <a:srgbClr val="0432FF"/>
                </a:solidFill>
                <a:effectLst/>
                <a:latin typeface="system-ui"/>
              </a:rPr>
              <a:t>算 為 他 義 的 這 句 話 不 是 單 為 他 寫 的 ，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700" b="1" i="0" baseline="30000" dirty="0">
                <a:solidFill>
                  <a:srgbClr val="0432FF"/>
                </a:solidFill>
                <a:effectLst/>
                <a:latin typeface="system-ui"/>
              </a:rPr>
              <a:t>24 </a:t>
            </a:r>
            <a:r>
              <a:rPr lang="ja-JP" altLang="en-US" sz="3700" b="1" i="0">
                <a:solidFill>
                  <a:srgbClr val="0432FF"/>
                </a:solidFill>
                <a:effectLst/>
                <a:latin typeface="system-ui"/>
              </a:rPr>
              <a:t>也 是 為 我 們 將 來 得 算 為 義 之 人 寫 的 ， 就 是 我 們 這 信 神 使 我 們 的 主 耶 穌 從 死 裡 復 活 的 人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700" b="1" i="0" baseline="30000" dirty="0">
                <a:solidFill>
                  <a:srgbClr val="0432FF"/>
                </a:solidFill>
                <a:effectLst/>
                <a:latin typeface="system-ui"/>
              </a:rPr>
              <a:t>25 </a:t>
            </a:r>
            <a:r>
              <a:rPr lang="ja-JP" altLang="en-US" sz="3700" b="1" i="0">
                <a:solidFill>
                  <a:srgbClr val="0432FF"/>
                </a:solidFill>
                <a:effectLst/>
                <a:latin typeface="system-ui"/>
              </a:rPr>
              <a:t>耶 穌 被 交 給 人 ， 是 為 我 們 的 過 犯 ； 復 活 ， 是 為 叫 我 們 稱 義 （ 或 作 ： 耶 穌 是 為 我 們 的 過 犯 交 付 了 ， 是 為 我 們 稱 義 復 活 了 ） 。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F6486F-B4D5-D30B-86CF-1F2C5B481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A05D-F2F3-C043-BAA6-7987F54E93E3}" type="slidenum">
              <a:rPr lang="en-US" smtClean="0"/>
              <a:t>19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B885D8-0968-BABB-2C39-56EFC92F814A}"/>
              </a:ext>
            </a:extLst>
          </p:cNvPr>
          <p:cNvSpPr txBox="1"/>
          <p:nvPr/>
        </p:nvSpPr>
        <p:spPr>
          <a:xfrm>
            <a:off x="7580244" y="13252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二） 以亞伯拉罕為例</a:t>
            </a:r>
            <a:r>
              <a:rPr lang="en-US" altLang="ja-JP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141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2858</Words>
  <Application>Microsoft Macintosh PowerPoint</Application>
  <PresentationFormat>Widescreen</PresentationFormat>
  <Paragraphs>134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system-ui</vt:lpstr>
      <vt:lpstr>Office Theme</vt:lpstr>
      <vt:lpstr>  當行道， 不要單單聽道  </vt:lpstr>
      <vt:lpstr>ㄧ）為何要行道</vt:lpstr>
      <vt:lpstr>PowerPoint Presentation</vt:lpstr>
      <vt:lpstr>PowerPoint Presentation</vt:lpstr>
      <vt:lpstr>PowerPoint Presentation</vt:lpstr>
      <vt:lpstr>C.保羅在加拉太書中宣示：</vt:lpstr>
      <vt:lpstr>PowerPoint Presentation</vt:lpstr>
      <vt:lpstr>二） 以亞伯拉罕為例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當行道， 不要單單聽道  </dc:title>
  <dc:creator>Cheng, Shyueh-rwong C</dc:creator>
  <cp:lastModifiedBy>Cheng, Shyueh-rwong C</cp:lastModifiedBy>
  <cp:revision>1</cp:revision>
  <dcterms:created xsi:type="dcterms:W3CDTF">2025-08-09T23:15:11Z</dcterms:created>
  <dcterms:modified xsi:type="dcterms:W3CDTF">2025-08-10T00:07:42Z</dcterms:modified>
</cp:coreProperties>
</file>