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1" roundtripDataSignature="AMtx7mjkMGF1uxP9Ce8Dxt/hvvUknKsM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customschemas.google.com/relationships/presentationmetadata" Target="meta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latin typeface="PMingLiU"/>
                <a:ea typeface="PMingLiU"/>
                <a:cs typeface="PMingLiU"/>
                <a:sym typeface="PMingLiU"/>
              </a:rPr>
              <a:t>ㄨㄨㄣㄚ</a:t>
            </a:r>
            <a:endParaRPr/>
          </a:p>
        </p:txBody>
      </p:sp>
      <p:sp>
        <p:nvSpPr>
          <p:cNvPr id="105" name="Google Shape;105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" name="Google Shape;120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5" name="Google Shape;12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latin typeface="PMingLiU"/>
                <a:ea typeface="PMingLiU"/>
                <a:cs typeface="PMingLiU"/>
                <a:sym typeface="PMingLiU"/>
              </a:rPr>
              <a:t>或沒做</a:t>
            </a:r>
            <a:endParaRPr/>
          </a:p>
        </p:txBody>
      </p:sp>
      <p:sp>
        <p:nvSpPr>
          <p:cNvPr id="126" name="Google Shape;126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1" name="Google Shape;13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latin typeface="PMingLiU"/>
                <a:ea typeface="PMingLiU"/>
                <a:cs typeface="PMingLiU"/>
                <a:sym typeface="PMingLiU"/>
              </a:rPr>
              <a:t>或沒做</a:t>
            </a:r>
            <a:endParaRPr/>
          </a:p>
        </p:txBody>
      </p:sp>
      <p:sp>
        <p:nvSpPr>
          <p:cNvPr id="132" name="Google Shape;132;p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7" name="Google Shape;13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latin typeface="PMingLiU"/>
                <a:ea typeface="PMingLiU"/>
                <a:cs typeface="PMingLiU"/>
                <a:sym typeface="PMingLiU"/>
              </a:rPr>
              <a:t>或沒做</a:t>
            </a:r>
            <a:endParaRPr/>
          </a:p>
        </p:txBody>
      </p:sp>
      <p:sp>
        <p:nvSpPr>
          <p:cNvPr id="138" name="Google Shape;138;p1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8" name="Google Shape;14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9" name="Google Shape;149;p12:notes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54" name="Google Shape;15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5" name="Google Shape;155;p13:notes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60" name="Google Shape;16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p14:notes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6" name="Google Shape;16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latin typeface="PMingLiU"/>
                <a:ea typeface="PMingLiU"/>
                <a:cs typeface="PMingLiU"/>
                <a:sym typeface="PMingLiU"/>
              </a:rPr>
              <a:t>或沒做</a:t>
            </a:r>
            <a:endParaRPr/>
          </a:p>
        </p:txBody>
      </p:sp>
      <p:sp>
        <p:nvSpPr>
          <p:cNvPr id="167" name="Google Shape;167;p1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2" name="Google Shape;17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" name="Google Shape;173;p16:notes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8" name="Google Shape;17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9" name="Google Shape;179;p17:notes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84" name="Google Shape;18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5" name="Google Shape;185;p18:notes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90" name="Google Shape;190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p19:notes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96" name="Google Shape;19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7" name="Google Shape;197;p20:notes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02" name="Google Shape;20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3" name="Google Shape;203;p21:notes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08" name="Google Shape;20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9" name="Google Shape;209;p22:notes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14" name="Google Shape;21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5" name="Google Shape;215;p23:notes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20" name="Google Shape;220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1" name="Google Shape;221;p24:notes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26" name="Google Shape;226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7" name="Google Shape;227;p25:notes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7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8" name="Google Shape;18;p2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8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4" name="Google Shape;24;p2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30" name="Google Shape;30;p2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31" name="Google Shape;31;p2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9" name="Google Shape;49;p3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50" name="Google Shape;50;p3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56" name="Google Shape;56;p33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57" name="Google Shape;57;p3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72" name="Google Shape;72;p3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73" name="Google Shape;73;p3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74" name="Google Shape;74;p3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75" name="Google Shape;75;p3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81" name="Google Shape;81;p3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6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2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type="ctrTitle"/>
          </p:nvPr>
        </p:nvSpPr>
        <p:spPr>
          <a:xfrm>
            <a:off x="805425" y="0"/>
            <a:ext cx="8033700" cy="126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SimSun"/>
              <a:buNone/>
            </a:pPr>
            <a:r>
              <a:rPr b="0" i="0" lang="en-US" sz="2800" u="none">
                <a:solidFill>
                  <a:schemeClr val="dk2"/>
                </a:solidFill>
                <a:latin typeface="SimSun"/>
                <a:ea typeface="SimSun"/>
                <a:cs typeface="SimSun"/>
                <a:sym typeface="SimSun"/>
              </a:rPr>
              <a:t>                  詩篇123</a:t>
            </a:r>
            <a:endParaRPr/>
          </a:p>
        </p:txBody>
      </p:sp>
      <p:sp>
        <p:nvSpPr>
          <p:cNvPr id="90" name="Google Shape;90;p1"/>
          <p:cNvSpPr txBox="1"/>
          <p:nvPr>
            <p:ph idx="1" type="subTitle"/>
          </p:nvPr>
        </p:nvSpPr>
        <p:spPr>
          <a:xfrm>
            <a:off x="805425" y="1056850"/>
            <a:ext cx="8642700" cy="78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坐在天上的主阿！我向你舉目。</a:t>
            </a:r>
            <a:endParaRPr b="0" i="0" sz="2400" u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t/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看哪！僕人的眼睛怎樣望主人的手，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使女的眼睛怎樣望主母的手，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我們的眼睛也照樣望耶和華我們的神，直到祂憐憫我們。</a:t>
            </a:r>
            <a:endParaRPr b="0" i="0" sz="2400" u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t/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耶和華阿！求你憐憫我们，憐憫我們；</a:t>
            </a:r>
            <a:endParaRPr b="0" i="0" sz="2400" u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因為我們被藐視，已到極。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我們被那些安逸人的譏誚，和驕傲的人藐視，已到極處。</a:t>
            </a:r>
            <a:endParaRPr b="0" i="0" sz="2400" u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t/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因為我們被藐視，已到極。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我們被那些安逸人的譏誚，和驕傲的人藐視，已到極處。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(詩 123:1-4)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    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>
            <p:ph idx="1" type="body"/>
          </p:nvPr>
        </p:nvSpPr>
        <p:spPr>
          <a:xfrm>
            <a:off x="699600" y="691625"/>
            <a:ext cx="88392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"坐</a:t>
            </a: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在天上的主阿！我向你举目。 "</a:t>
            </a: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 </a:t>
            </a: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( 詩 123:1 )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主耶穌的禱告也是「舉目望天」(約 17:1）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主禱文首先提到「我們在天上的父」(太9:6)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就是要我們把心思單單轉向天上：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「所以，你們若真與基督一同復活，就當求在上面的事；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那裡有基督坐在神的右邊。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你們要思念上面的事，不要思念地上的事」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(西 3: 1-2）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</a:t>
            </a:r>
            <a:endParaRPr/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/>
          <p:nvPr>
            <p:ph idx="1" type="body"/>
          </p:nvPr>
        </p:nvSpPr>
        <p:spPr>
          <a:xfrm>
            <a:off x="219793" y="649200"/>
            <a:ext cx="8229600" cy="55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我们越看環境就越丧胆，越看自己就越软弱。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神拯救了我們，叫我們不看環境，也不看自己。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信主的人，仰望主人，不受环境的支配，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反而要靠着神的恩典来勝過環境。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你不能決定生命的長度, 但是你可以控制它的寬度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8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你不能左右天氣, 但是你可以改變心情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8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你不能改變容貌, 但是你可以展現笑容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8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你不能控制他人, 但是你可以掌握自己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8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你不能預知明天, 但是你可以利用今天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8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你不能樣樣勝利, 但是你可以事事盡力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 txBox="1"/>
          <p:nvPr>
            <p:ph idx="1" type="body"/>
          </p:nvPr>
        </p:nvSpPr>
        <p:spPr>
          <a:xfrm>
            <a:off x="530500" y="589700"/>
            <a:ext cx="8833500" cy="58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</a:t>
            </a: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看哪！僕人的眼睛怎樣望主人的手，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  使女的眼睛怎樣望主母的手，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  我們的眼睛也照樣望耶和華我們的神，直到祂憐憫我們。"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t/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  這裡「僕人」和「使女」望著主人的手，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  代表著以謙卑、敬畏、順服、倚靠和忠心：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  等候指示、</a:t>
            </a: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仰望憐憫和恩典</a:t>
            </a: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。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/>
          <p:nvPr/>
        </p:nvSpPr>
        <p:spPr>
          <a:xfrm>
            <a:off x="1646526" y="1409125"/>
            <a:ext cx="8171400" cy="32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神(主人)的手</a:t>
            </a:r>
            <a:endParaRPr b="0" i="0" sz="2400" u="none" cap="none" strike="noStrik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</a:t>
            </a:r>
            <a:endParaRPr b="0" i="0" sz="2400" u="none" cap="none" strike="noStrik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1.供應的手</a:t>
            </a:r>
            <a:endParaRPr b="0" i="0" sz="2400" u="none" cap="none" strike="noStrik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2. 引導、扶持的手      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3. 幫助、保佑的手 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4. 管教的手     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5. 審判的手     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/>
          <p:nvPr>
            <p:ph idx="1" type="body"/>
          </p:nvPr>
        </p:nvSpPr>
        <p:spPr>
          <a:xfrm>
            <a:off x="582033" y="1004718"/>
            <a:ext cx="8752200" cy="55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1. 供應的手    </a:t>
            </a:r>
            <a:endParaRPr b="0" i="0" sz="900" u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這都仰望你按時給它食物。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你給它們，它們便拾起來；你張手，它們飽得美食。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( 詩 104：27 - 28 )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imSun"/>
              <a:buNone/>
            </a:pPr>
            <a:r>
              <a:rPr b="0" i="0" lang="en-US" sz="10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</a:t>
            </a: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</a:t>
            </a: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萬民都舉目仰望你；你隨時給他們食物。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你張手，使有生氣的都隨願飽足。( 詩145：15 - 16 )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imSun"/>
              <a:buNone/>
            </a:pPr>
            <a:r>
              <a:rPr b="0" i="0" lang="en-US" sz="10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</a:t>
            </a: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</a:t>
            </a: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所以，不要憂慮說：吃甚麼？喝甚麼？穿甚麼？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你們要先求他的國和他的義，這些東西都要加給你們了。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( 太6：31、33 )</a:t>
            </a:r>
            <a:endParaRPr/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"/>
          <p:cNvSpPr txBox="1"/>
          <p:nvPr>
            <p:ph idx="1" type="body"/>
          </p:nvPr>
        </p:nvSpPr>
        <p:spPr>
          <a:xfrm>
            <a:off x="597350" y="712225"/>
            <a:ext cx="8546700" cy="61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2. 引導、</a:t>
            </a: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扶持的手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mSun"/>
              <a:buNone/>
            </a:pPr>
            <a:r>
              <a:rPr b="0" i="0" lang="en-US" sz="12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  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</a:t>
            </a: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</a:t>
            </a: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就是在那裡，你的手必引導我；你的右手也必扶持我。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</a:t>
            </a: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( 詩139：10 )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imSun"/>
              <a:buNone/>
            </a:pPr>
            <a:r>
              <a:rPr b="0" i="0" lang="en-US" sz="10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</a:t>
            </a: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</a:t>
            </a: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我心緊緊地跟隨你；你的右手扶持我。( 詩 63：8 )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imSun"/>
              <a:buNone/>
            </a:pPr>
            <a:r>
              <a:rPr b="0" i="0" lang="en-US" sz="10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</a:t>
            </a: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</a:t>
            </a: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你不要害怕，因為我與你同在；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 不要驚惶，因為我是你的　神。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 我必堅固你，我必幫助你；我必用我公義的右手扶持你。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 (賽 41：10 )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imSun"/>
              <a:buNone/>
            </a:pPr>
            <a:r>
              <a:rPr b="0" i="0" lang="en-US" sz="10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 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  你把你的救恩給我作盾牌；你的右手扶持我；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 你的溫和使我為大。( 詩 18 ：35 )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  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"/>
          <p:cNvSpPr txBox="1"/>
          <p:nvPr>
            <p:ph idx="1" type="body"/>
          </p:nvPr>
        </p:nvSpPr>
        <p:spPr>
          <a:xfrm>
            <a:off x="597350" y="505450"/>
            <a:ext cx="8165700" cy="61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3. </a:t>
            </a: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幫助、保佑的手 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mSun"/>
              <a:buNone/>
            </a:pPr>
            <a:r>
              <a:rPr b="0" i="0" lang="en-US" sz="12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  這以斯拉從巴比倫上來，他是敏捷的文士，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通達耶和華─以色列　神所賜摩西的律法書。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王允准他一切所求的，是因耶和華─他　神的手幫助他。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    ( 拉 7：6 )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800" u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</a:t>
            </a: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</a:t>
            </a: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正月十二日，我們從亞哈瓦河邊起行，要往耶路撒冷去。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我們　神的手保佑我們，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救我們脫離仇敵和路上埋伏之人的手。( 拉 8：31 )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SimSun"/>
              <a:buNone/>
            </a:pPr>
            <a:r>
              <a:rPr b="0" i="0" lang="en-US" sz="8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</a:t>
            </a: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</a:t>
            </a: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摩西便懇求耶和華─他的　神說：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耶和華阿，你為甚麼向你的百姓發烈怒呢？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</a:t>
            </a: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這百姓是你用大力和大能的手從埃及地領出來的。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 (  出 32：11 )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t/>
            </a:r>
            <a:endParaRPr b="0" i="0" sz="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   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"/>
          <p:cNvSpPr txBox="1"/>
          <p:nvPr>
            <p:ph idx="1" type="body"/>
          </p:nvPr>
        </p:nvSpPr>
        <p:spPr>
          <a:xfrm>
            <a:off x="452168" y="277200"/>
            <a:ext cx="9725700" cy="6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4.</a:t>
            </a: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管教的手 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SimSun"/>
              <a:buNone/>
            </a:pPr>
            <a:r>
              <a:rPr b="0" i="0" lang="en-US" sz="11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 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SimSun"/>
              <a:buNone/>
            </a:pPr>
            <a:r>
              <a:rPr b="0" i="0" lang="en-US" sz="9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  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</a:t>
            </a: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你們又忘了那勸你們如同勸兒子的話，說：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我兒，你不可輕看主的管教，被他責備的時候也不可灰心；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</a:t>
            </a: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因為主所愛的，他必管教，又鞭打凡所收納的兒子。      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( 來 12：5 - 6 )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SimSun"/>
              <a:buNone/>
            </a:pPr>
            <a:r>
              <a:rPr b="0" i="0" lang="en-US" sz="8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 凡屬我不結果子的枝子，他就剪去；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凡結果子的，他就修理乾淨，使枝子結果子更多。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( 約 15：2 )</a:t>
            </a:r>
            <a:endParaRPr b="0" i="0" sz="2400" u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t/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5.審判的手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mSun"/>
              <a:buNone/>
            </a:pPr>
            <a:r>
              <a:rPr lang="en-US" sz="1200">
                <a:latin typeface="SimSun"/>
                <a:ea typeface="SimSun"/>
                <a:cs typeface="SimSun"/>
                <a:sym typeface="SimSun"/>
              </a:rPr>
              <a:t> 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   大衛對迦得說：我甚為難。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 我願落在耶和華的手裡，因為他有豐盛的憐憫；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 我不願落在人的手裡。  ( 代上 21：13 )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 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t/>
            </a:r>
            <a:endParaRPr b="0" i="0" sz="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   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"/>
          <p:cNvSpPr txBox="1"/>
          <p:nvPr>
            <p:ph idx="1" type="body"/>
          </p:nvPr>
        </p:nvSpPr>
        <p:spPr>
          <a:xfrm>
            <a:off x="1666050" y="1019627"/>
            <a:ext cx="8763000" cy="62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我們要學的屬靈功課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 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SimSun"/>
              <a:buAutoNum type="arabicPeriod"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謙卑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t/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2.  敬畏的心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t/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3.  仰望神的憐憫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4.  順服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5.  專心仰望，耐心等候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 </a:t>
            </a:r>
            <a:endParaRPr sz="9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   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"/>
          <p:cNvSpPr txBox="1"/>
          <p:nvPr>
            <p:ph idx="1" type="body"/>
          </p:nvPr>
        </p:nvSpPr>
        <p:spPr>
          <a:xfrm>
            <a:off x="275700" y="197375"/>
            <a:ext cx="8592600" cy="70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None/>
            </a:pPr>
            <a:r>
              <a:rPr lang="en-US" sz="2400"/>
              <a:t> 1.謙卑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/>
              <a:t>    他本有神的形像，不以自己與神同等為強奪的；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/>
              <a:t>    反倒虛己，取了奴僕的形像，成為人的樣式；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/>
              <a:t>    既有人的樣子，就自己卑微，存心順服，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/>
              <a:t>    以至於死，且死在十字架上。       （腓 2：6 - 8)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/>
              <a:t>    我心裏柔和謙卑，你們當負我的軛，學我的樣式；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/>
              <a:t>    這樣，你們心裏就必得享安息。      (太 11:29)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/>
              <a:t>     a.  不爭競，不嫉妒，成全的心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/>
              <a:t>     b.  看別人比自己強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/>
              <a:t>     c.  不批評論斷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/>
              <a:t>     d.  能聽的耳, 受教的心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/>
              <a:t>     e.  不被冒犯</a:t>
            </a:r>
            <a:endParaRPr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2"/>
          <p:cNvSpPr txBox="1"/>
          <p:nvPr>
            <p:ph idx="1" type="body"/>
          </p:nvPr>
        </p:nvSpPr>
        <p:spPr>
          <a:xfrm>
            <a:off x="721200" y="574375"/>
            <a:ext cx="7840800" cy="58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a. 不爭競，不嫉妒，成全的心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掃羅 （撒上 18:6-12）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民 11:28-29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當別人被稱讚時心中就不舒服或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開始數算他的缺點，就是嫉妒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不要以為嫉妒是小事，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嫉妒召來惡靈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是骨中的朽爛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3"/>
          <p:cNvSpPr txBox="1"/>
          <p:nvPr>
            <p:ph idx="1" type="body"/>
          </p:nvPr>
        </p:nvSpPr>
        <p:spPr>
          <a:xfrm>
            <a:off x="756275" y="704575"/>
            <a:ext cx="8853000" cy="61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b. 看別人比自己強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路 18:9-14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如果裡面有輕看別人的思想，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所做一切屬靈的事都被拆毀。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耶穌說：凡自高的必降為卑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林前 4：7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知道我是罪人蒙主恩，仰俯下來，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知道我所有的，都是領受的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就能看別人比自已強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4"/>
          <p:cNvSpPr txBox="1"/>
          <p:nvPr>
            <p:ph idx="1" type="body"/>
          </p:nvPr>
        </p:nvSpPr>
        <p:spPr>
          <a:xfrm>
            <a:off x="564425" y="256476"/>
            <a:ext cx="88554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c. 不批評論斷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自從亞當夏娃犯罪， 自以為自己與神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一樣聰明，能夠分別善惡，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批評論斷的靈，就進入了我們的心。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 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惟有神能批評論斷（雅 4:11-12）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你在何事上論斷人，就在何事上定自己的罪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 （羅2:1）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因為那不憐憫人的，也要受無憐憫的審判；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憐憫原是向審判誇勝。（雅 2:13）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5"/>
          <p:cNvSpPr txBox="1"/>
          <p:nvPr>
            <p:ph idx="1" type="body"/>
          </p:nvPr>
        </p:nvSpPr>
        <p:spPr>
          <a:xfrm>
            <a:off x="710300" y="934425"/>
            <a:ext cx="8763000" cy="71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</a:t>
            </a: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d. </a:t>
            </a: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能聽的耳，受教</a:t>
            </a: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的心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t/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</a:t>
            </a: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</a:t>
            </a: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烏西雅（代下 26:5，16，21）</a:t>
            </a:r>
            <a:endParaRPr b="0" i="0" sz="2400" u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t/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   烏西雅王長大痲瘋直到死日，因此住在別的宮裏，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   與耶和華的殿隔絕。(代下26:21a)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t/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     乃縵 （王下 5</a:t>
            </a: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：1</a:t>
            </a: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0-14）</a:t>
            </a:r>
            <a:endParaRPr b="0" i="0" sz="2400" u="none">
              <a:solidFill>
                <a:schemeClr val="dk1"/>
              </a:solidFill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t/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   沒有能聽的耳和受教的心，就是</a:t>
            </a: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驕傲，就是</a:t>
            </a: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太自信，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   覺得自己很有恩賜，很有祝福，很有神的在，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   </a:t>
            </a: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事情如果不是我想像的那樣</a:t>
            </a: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， </a:t>
            </a: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就不接受，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    </a:t>
            </a:r>
            <a:r>
              <a:rPr b="0" i="0" lang="en-US" sz="2400" u="none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rPr>
              <a:t>不承認別人的權柄，聽不進別人的話。</a:t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imSun"/>
              <a:buNone/>
            </a:pPr>
            <a:r>
              <a:rPr lang="en-US" sz="2400">
                <a:latin typeface="SimSun"/>
                <a:ea typeface="SimSun"/>
                <a:cs typeface="SimSun"/>
                <a:sym typeface="SimSun"/>
              </a:rPr>
              <a:t> </a:t>
            </a:r>
            <a:endParaRPr sz="9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/>
              <a:t>    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latin typeface="SimSun"/>
              <a:ea typeface="SimSun"/>
              <a:cs typeface="SimSun"/>
              <a:sym typeface="SimSun"/>
            </a:endParaRPr>
          </a:p>
          <a:p>
            <a:pPr indent="0" lvl="0" marL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   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6"/>
          <p:cNvSpPr txBox="1"/>
          <p:nvPr>
            <p:ph idx="1" type="body"/>
          </p:nvPr>
        </p:nvSpPr>
        <p:spPr>
          <a:xfrm>
            <a:off x="653150" y="309325"/>
            <a:ext cx="8615700" cy="64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e. 不被冒犯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掃羅 - 撒上 18: 6 - 16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我們被人冒犯之後，眼裡再也看不到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他們的優點，先前互相推崇和親密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的人，後來會變成互相批評和論斷。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不僅如此，這種被冒犯的狀態會產生出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挫折、憤怒、多疑、苦毒和背道。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失去神的同在和恩典，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落入撒旦的欺騙和網羅。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被冒犯也可能是許多疾病的原因，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7"/>
          <p:cNvSpPr txBox="1"/>
          <p:nvPr>
            <p:ph idx="1" type="body"/>
          </p:nvPr>
        </p:nvSpPr>
        <p:spPr>
          <a:xfrm>
            <a:off x="402150" y="612668"/>
            <a:ext cx="8339700" cy="47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為什麼會被冒犯？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當別人（或神自己）的所做或所言，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或沒做沒說什麼，和我們的希望或期待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有落差時，我們常會覺得被冒犯。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雖然，我們通常會認為是冒犯者的不對，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但其實是我們的期望或利益未獲滿足，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或我們自覺人格遭到忽視或侮辱。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8"/>
          <p:cNvSpPr txBox="1"/>
          <p:nvPr>
            <p:ph idx="1" type="body"/>
          </p:nvPr>
        </p:nvSpPr>
        <p:spPr>
          <a:xfrm>
            <a:off x="0" y="719754"/>
            <a:ext cx="8755800" cy="6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冒犯，可以是被［神］冒犯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也可以是被［人］冒犯。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(撒下 12:20）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會被［冒犯］的根源是什麼？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是［老我］，是［驕傲］，是 ［自卑］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老我愈大的人，愈容易被冒犯，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愈容易受傷。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9"/>
          <p:cNvSpPr txBox="1"/>
          <p:nvPr>
            <p:ph idx="1" type="body"/>
          </p:nvPr>
        </p:nvSpPr>
        <p:spPr>
          <a:xfrm>
            <a:off x="309000" y="119400"/>
            <a:ext cx="8526000" cy="66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如何得著謙卑？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常常呼求柔和謙卑的主，把謙卑做在我們裡面。因為，凡祈求的，就得着；尋找的，就尋見；叩門的，就給他開門。 (路 11:10）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常常禱告求神光照， 心中有沒有爭競、嫉妒，有沒有輕看別人，有沒有批評論斷，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有沒有能聽的耳和受教的心，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有沒有非常容易被冒犯？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如果有，即使是一絲一點，也要神求神除去，並祝福使我們覺得不舒服的人。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0"/>
          <p:cNvSpPr txBox="1"/>
          <p:nvPr>
            <p:ph idx="1" type="body"/>
          </p:nvPr>
        </p:nvSpPr>
        <p:spPr>
          <a:xfrm>
            <a:off x="574375" y="321650"/>
            <a:ext cx="9465600" cy="70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2.  敬畏的心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a.  神是全能（啟1:8）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           全知（詩139:2-4）的神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b. 公義和公平是你寶座的根基；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   慈愛和誠實行在你前面。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   (詩 89:14)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耶和華耶和華與敬畏他的人親密；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指示他當選擇的道路。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也必將自己的約指示他們。  (詩 25:12,14)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       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1"/>
          <p:cNvSpPr txBox="1"/>
          <p:nvPr>
            <p:ph idx="1" type="body"/>
          </p:nvPr>
        </p:nvSpPr>
        <p:spPr>
          <a:xfrm>
            <a:off x="457200" y="719875"/>
            <a:ext cx="8229600" cy="61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3. 仰望神的憐憫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a. 親愛的弟兄，不要自己伸冤，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   寧可讓步，聽憑主怒，  (羅 12:19a)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b. 你要專心仰賴耶和華，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   不可倚靠自己的聰明，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   在你一切所行的事上都要認定他，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   他必指引你的路。 （箴 3:5-6）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2"/>
          <p:cNvSpPr txBox="1"/>
          <p:nvPr>
            <p:ph idx="1" type="body"/>
          </p:nvPr>
        </p:nvSpPr>
        <p:spPr>
          <a:xfrm>
            <a:off x="457200" y="708606"/>
            <a:ext cx="8229600" cy="61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耶和華喜愛敬畏和盼望他慈愛的人。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耶路撒冷啊，你要頌讚耶和華！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錫安哪，你要讚美你的神！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因為他堅固了你的門閂，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賜福給你中間的兒女。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他使你境內平安，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用上好的麥子使你滿足。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（詩篇 147:11 - 14 ）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3"/>
          <p:cNvSpPr txBox="1"/>
          <p:nvPr>
            <p:ph idx="1" type="body"/>
          </p:nvPr>
        </p:nvSpPr>
        <p:spPr>
          <a:xfrm>
            <a:off x="505450" y="308700"/>
            <a:ext cx="8638500" cy="62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4. 順服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有了我的命令又遵守的，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這人就是愛我的；愛我的必蒙我父愛他，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我也要愛他，並且要向他顯現。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人若愛我，就必遵守我的道；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我父也必愛他，並且我們要到他那去，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與他同住。  （約 14:21,23 ）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這世界和其上的情慾都要過去，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惟獨遵行神旨意的，是永遠常存。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(約一2:17)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4"/>
          <p:cNvSpPr txBox="1"/>
          <p:nvPr>
            <p:ph idx="1" type="body"/>
          </p:nvPr>
        </p:nvSpPr>
        <p:spPr>
          <a:xfrm>
            <a:off x="457200" y="629700"/>
            <a:ext cx="8229600" cy="55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5. 專心仰望，耐心等候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聽從我、日日在我門口仰望、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在我門框旁邊等候的，那人便為有福。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因為尋得我的，就尋得生命，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也必蒙耶和華的恩惠。(箴 8:34-35）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我們務要認識耶和華，竭力追求認識他。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他出現確如晨光；他必臨到我們像甘雨，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像滋潤田地的春雨。(何 6:3）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