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73" r:id="rId3"/>
    <p:sldId id="257" r:id="rId4"/>
    <p:sldId id="272" r:id="rId5"/>
    <p:sldId id="263" r:id="rId6"/>
    <p:sldId id="274" r:id="rId7"/>
    <p:sldId id="264" r:id="rId8"/>
    <p:sldId id="265" r:id="rId9"/>
    <p:sldId id="258" r:id="rId10"/>
    <p:sldId id="266" r:id="rId11"/>
    <p:sldId id="261" r:id="rId12"/>
    <p:sldId id="267" r:id="rId13"/>
    <p:sldId id="271" r:id="rId14"/>
    <p:sldId id="268" r:id="rId15"/>
    <p:sldId id="259" r:id="rId16"/>
    <p:sldId id="275" r:id="rId17"/>
    <p:sldId id="269" r:id="rId18"/>
    <p:sldId id="262" r:id="rId19"/>
    <p:sldId id="276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9437FF"/>
    <a:srgbClr val="FFD579"/>
    <a:srgbClr val="D883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2" d="100"/>
          <a:sy n="102" d="100"/>
        </p:scale>
        <p:origin x="19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A47D9-BB70-4C42-A8F1-C6E13AC1FFD8}" type="datetimeFigureOut">
              <a:rPr lang="en-US" smtClean="0"/>
              <a:t>9/21/25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48BBF-BDEA-1940-BA3F-3D5217649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80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85A5C-F543-4E55-20B2-3B7E63EE5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15B20C-58F8-087A-CEF6-42ACECF507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403CD-4135-F587-9B59-D6C7CA9D0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4A5-C5D6-5E43-BBED-F1EC748349D5}" type="datetime1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EC693-604D-4CA6-9386-875877911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EC077-1C6E-D097-47C8-A52D3A326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4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7AFCE-75D5-8A7B-7AE3-692EF6F5B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149BF-3380-D167-2B38-359D5C8FD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DCE2-5389-1EF1-E530-568BF5E08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5A812-6351-764F-B8D0-72EAB03660C6}" type="datetime1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69BD1-3C09-5ADF-D741-25B2B9BFA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DE2F0-AC8B-6B67-11E2-2A1D7570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7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22E20-D1EF-A7EC-E6FA-66A929BB4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D140D-2B58-5CB8-B9B1-060A35191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500A1-2BBE-1F61-0271-66904BC62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E8A4-EE84-A345-8CD6-85AF7EB94E0F}" type="datetime1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CC52E-EF34-F67D-E4FA-EB0CE542A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5EBCC-892F-2A8B-BE74-CA87949C7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B81F1-305E-CA65-8F7B-B39EBD61A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8B19F-3043-9801-F979-62F6B0EBF7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FCBB9-43D8-36FD-6A53-EB7825750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84C1B-5CB3-ABCD-CFD6-0D7E2F1D1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AA214-85A1-5146-A039-DB3910A37FB4}" type="datetime1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7211F0-7615-9801-D24A-4D1227F11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806FD-66B7-F28F-6B98-AA4A8DC06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95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1AA1E-2312-46E3-3380-6CDD23546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BDA1C4-5B9B-518C-DF5F-FDD388465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1D7D24-5A8E-8C7C-DF75-F0C0863C8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BE12FD-8522-28C3-2625-782182BA52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4CBA66-45A2-4D32-BFE2-5057551F5C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3BB0DA-3C3C-43D7-808A-5F3D9C01F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BB81-F372-6C4C-951C-2EDEECDAD13D}" type="datetime1">
              <a:rPr lang="en-US" smtClean="0"/>
              <a:t>9/21/25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6E5F6B-FE7F-1773-D655-DBA82A1C2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5F295A-A8DE-C548-29E8-6B65B0048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9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50E5A-59D5-8A8E-7654-DBDD942FE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76A7C-9C4F-6A47-2280-EFD84C402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1046-C45D-E247-B70B-89DC1F90CEA2}" type="datetime1">
              <a:rPr lang="en-US" smtClean="0"/>
              <a:t>9/21/25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25B91F-D821-BF03-99EF-22C74DA9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DED7E2-92DF-B602-53FF-103875768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00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E56B0B-3185-8D33-0977-77C1BF81B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2B672-54A1-3B4E-84BF-86547E65A367}" type="datetime1">
              <a:rPr lang="en-US" smtClean="0"/>
              <a:t>9/21/25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C58280-AEDD-71AB-6F0D-D4F4BCB19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5AD01-CAD9-3740-8A69-85DD2D99D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63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80DB5-62CA-B66E-228D-F1431CBF3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D841F-7484-50CA-C31F-B951B6EE7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F0FBD-862F-3A26-E16B-45CBA3CED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EFBC6-2942-298A-A282-874719436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58E9-D406-7348-A458-32B5836BD31B}" type="datetime1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09C9B1-CCED-E3A5-5531-57DDA816D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EC31C4-EC34-6FA8-0B28-3E142F550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19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854EF-796C-2D3A-921F-01561DC7E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7198DE-32C5-08C4-237D-222B1D7A5A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5527A-1AEB-B03B-6578-7963D3C0D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472502-A4B5-5406-25B9-DCD068E17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7F33F-FEBB-1942-97E6-6E002D8FAF4F}" type="datetime1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B0D5B-F3F6-A197-AA56-50812489D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A291B-024C-83AC-D8FF-E227FAEEF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00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F9D63-6B50-D2EE-B71A-FBCEFDAA7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E2AFE0-BC87-D975-1342-7451FB39D0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09204-CB0C-5B64-3C0F-E1FCC17FE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03A9-D8B8-0644-943F-4FB6C7A9D3F6}" type="datetime1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43B88-EF4C-335B-6C53-3B65AC3B2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E5627-3966-5BCB-D1D6-39AAA5435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07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5EAB70-6B01-F018-DE5F-C180A4997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DB0D8F-F833-4120-D767-C14E8392E0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0AB83-6492-9C64-4877-C5979D5C6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B7DC-C185-144B-956C-251F166CB95A}" type="datetime1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6184B-24F1-817F-616F-17A877A5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0CC54-2A2D-4A18-133B-512D0BB2B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53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5">
                <a:lumMod val="40000"/>
                <a:lumOff val="60000"/>
              </a:schemeClr>
            </a:gs>
            <a:gs pos="83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B230B4-FE65-819C-D8CE-FB0D2ECB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E4C2E-7B2C-A33E-94FB-A7405B64F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45FB0-4803-8ABE-FFD9-F2FF98C42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07506-DBEC-CD46-8936-F35F98EBC2F0}" type="datetime1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1321A-D57B-C586-DC20-0A1D717365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7D3E5-C367-E0BF-4B14-1D18DC38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36295-5788-EF48-8737-6FC5FF673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3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65E6A8-1B06-F620-A4FF-478689A41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320040"/>
            <a:ext cx="6692827" cy="3892669"/>
          </a:xfrm>
        </p:spPr>
        <p:txBody>
          <a:bodyPr>
            <a:normAutofit/>
          </a:bodyPr>
          <a:lstStyle/>
          <a:p>
            <a:pPr algn="l"/>
            <a:r>
              <a:rPr lang="ja-JP" altLang="en-US" sz="6600"/>
              <a:t>主耶穌的寶血替我們說話</a:t>
            </a:r>
            <a:endParaRPr lang="en-US" sz="6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0378D6-F8B2-B2AF-F723-46BA60CA8D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631161"/>
            <a:ext cx="6692827" cy="1569486"/>
          </a:xfrm>
        </p:spPr>
        <p:txBody>
          <a:bodyPr>
            <a:normAutofit/>
          </a:bodyPr>
          <a:lstStyle/>
          <a:p>
            <a:pPr algn="l"/>
            <a:r>
              <a:rPr lang="ja-JP" altLang="en-US"/>
              <a:t>柯春佳牧師</a:t>
            </a:r>
            <a:endParaRPr lang="en-US" altLang="ja-JP"/>
          </a:p>
          <a:p>
            <a:pPr algn="l"/>
            <a:r>
              <a:rPr lang="en-US" altLang="ja-JP" dirty="0"/>
              <a:t>2025</a:t>
            </a:r>
            <a:r>
              <a:rPr lang="ja-JP" altLang="en-US"/>
              <a:t>年</a:t>
            </a:r>
            <a:r>
              <a:rPr lang="en-US" altLang="ja-JP" dirty="0"/>
              <a:t>9</a:t>
            </a:r>
            <a:r>
              <a:rPr lang="ja-JP" altLang="en-US"/>
              <a:t>月</a:t>
            </a:r>
            <a:r>
              <a:rPr lang="en-US" altLang="ja-JP" dirty="0"/>
              <a:t>21</a:t>
            </a:r>
            <a:r>
              <a:rPr lang="ja-JP" altLang="en-US"/>
              <a:t>日</a:t>
            </a:r>
            <a:br>
              <a:rPr lang="ja-JP" altLang="en-US"/>
            </a:br>
            <a:endParaRPr lang="en-US"/>
          </a:p>
        </p:txBody>
      </p:sp>
      <p:sp>
        <p:nvSpPr>
          <p:cNvPr id="104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Karen 'Girl' FridayThe Saving Power in the Blood of Jesus - Karen 'Girl'  Friday">
            <a:extLst>
              <a:ext uri="{FF2B5EF4-FFF2-40B4-BE49-F238E27FC236}">
                <a16:creationId xmlns:a16="http://schemas.microsoft.com/office/drawing/2014/main" id="{F60D1E67-F491-1D5A-93C8-416EBA550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" r="41194" b="153"/>
          <a:stretch/>
        </p:blipFill>
        <p:spPr bwMode="auto">
          <a:xfrm>
            <a:off x="8061141" y="320040"/>
            <a:ext cx="3528174" cy="598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0AAED-0FF8-6504-9FBA-7112B0485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E636295-5788-EF48-8737-6FC5FF673D2F}" type="slidenum">
              <a:rPr lang="en-US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800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545C1-79C3-4EA4-0FFB-781B8055A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8255"/>
            <a:ext cx="10515600" cy="1325563"/>
          </a:xfrm>
        </p:spPr>
        <p:txBody>
          <a:bodyPr/>
          <a:lstStyle/>
          <a:p>
            <a:r>
              <a:rPr lang="en-US" dirty="0"/>
              <a:t>Outline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B9EFC-8A02-D904-54A3-2A84A49D1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507" y="1077966"/>
            <a:ext cx="10515600" cy="544809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ja-JP" altLang="en-US"/>
              <a:t>一）真實的永生之路如何進行</a:t>
            </a:r>
            <a:endParaRPr lang="en-US" altLang="ja-JP" dirty="0"/>
          </a:p>
          <a:p>
            <a:pPr marL="514350" indent="-514350">
              <a:buAutoNum type="alphaUcParenR"/>
            </a:pPr>
            <a:r>
              <a:rPr lang="ja-JP" altLang="en-US" sz="2800"/>
              <a:t>我的受造有神的美意</a:t>
            </a:r>
            <a:endParaRPr lang="en-US" altLang="ja-JP" dirty="0"/>
          </a:p>
          <a:p>
            <a:pPr marL="514350" indent="-514350">
              <a:buAutoNum type="alphaUcParenR"/>
            </a:pPr>
            <a:r>
              <a:rPr lang="ja-JP" altLang="en-US" sz="2800"/>
              <a:t>關於生命的事，只要內裡誠實的去應對</a:t>
            </a:r>
            <a:endParaRPr lang="en-US" altLang="ja-JP" dirty="0"/>
          </a:p>
          <a:p>
            <a:pPr marL="514350" indent="-514350">
              <a:buAutoNum type="alphaUcParenR"/>
            </a:pPr>
            <a:r>
              <a:rPr lang="ja-JP" altLang="en-US"/>
              <a:t>生命改造的過程中神有恩典有憐憫</a:t>
            </a:r>
            <a:endParaRPr lang="en-US" altLang="ja-JP" dirty="0"/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en-US" altLang="ja-JP" sz="2800" dirty="0"/>
          </a:p>
          <a:p>
            <a:pPr marL="0" indent="0">
              <a:buNone/>
            </a:pPr>
            <a:r>
              <a:rPr lang="ja-JP" altLang="en-US" sz="2800"/>
              <a:t>二</a:t>
            </a:r>
            <a:r>
              <a:rPr lang="en-US" altLang="ja-JP" sz="2800" dirty="0"/>
              <a:t>) </a:t>
            </a:r>
            <a:r>
              <a:rPr lang="ja-JP" altLang="en-US" sz="2800"/>
              <a:t>回轉歸正於神的過程在於一再地</a:t>
            </a:r>
            <a:r>
              <a:rPr lang="ja-JP" altLang="en-US" sz="2800">
                <a:solidFill>
                  <a:srgbClr val="C00000"/>
                </a:solidFill>
              </a:rPr>
              <a:t>蒙光照</a:t>
            </a:r>
            <a:r>
              <a:rPr lang="ja-JP" altLang="en-US" sz="2800"/>
              <a:t>和</a:t>
            </a:r>
            <a:r>
              <a:rPr lang="ja-JP" altLang="en-US" sz="2800">
                <a:solidFill>
                  <a:srgbClr val="C00000"/>
                </a:solidFill>
              </a:rPr>
              <a:t>悔改</a:t>
            </a:r>
            <a:endParaRPr lang="en-US" altLang="ja-JP" sz="2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dirty="0"/>
              <a:t>A)</a:t>
            </a:r>
            <a:r>
              <a:rPr lang="ja-JP" altLang="en-US" sz="2800"/>
              <a:t>人稱義是因著信，不在乎行為（遵行律法或做了好事</a:t>
            </a:r>
            <a:r>
              <a:rPr lang="en-US" altLang="ja-JP" sz="2800" dirty="0"/>
              <a:t>)</a:t>
            </a:r>
          </a:p>
          <a:p>
            <a:pPr marL="0" indent="0">
              <a:buNone/>
            </a:pPr>
            <a:r>
              <a:rPr lang="en-US" altLang="ja-JP" dirty="0"/>
              <a:t>B) </a:t>
            </a:r>
            <a:r>
              <a:rPr lang="ja-JP" altLang="en-US" sz="2800"/>
              <a:t>要結出悔改的果子來</a:t>
            </a:r>
            <a:endParaRPr lang="en-US" altLang="ja-JP" sz="2800" dirty="0"/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r>
              <a:rPr lang="ja-JP" altLang="en-US" sz="2800"/>
              <a:t>三）耶穌所流的寶血替願悔改歸正的人說話</a:t>
            </a:r>
            <a:endParaRPr lang="en-US" altLang="ja-JP" sz="2800" dirty="0"/>
          </a:p>
          <a:p>
            <a:pPr marL="514350" indent="-514350">
              <a:buAutoNum type="alphaUcParenR"/>
            </a:pPr>
            <a:r>
              <a:rPr lang="ja-JP" altLang="en-US" sz="2800"/>
              <a:t>神啟示摩西救贖的禮儀該怎麼行</a:t>
            </a:r>
            <a:endParaRPr lang="en-US" altLang="ja-JP" sz="2800" dirty="0"/>
          </a:p>
          <a:p>
            <a:pPr marL="514350" indent="-514350">
              <a:buFont typeface="Arial" panose="020B0604020202020204" pitchFamily="34" charset="0"/>
              <a:buAutoNum type="alphaUcParenR"/>
            </a:pPr>
            <a:r>
              <a:rPr lang="ja-JP" altLang="en-US" sz="2800"/>
              <a:t>耶穌來了救恩就來了</a:t>
            </a:r>
            <a:endParaRPr lang="en-US" altLang="ja-JP" sz="2800" dirty="0"/>
          </a:p>
          <a:p>
            <a:pPr marL="514350" indent="-514350">
              <a:buFont typeface="Arial" panose="020B0604020202020204" pitchFamily="34" charset="0"/>
              <a:buAutoNum type="alphaUcParenR"/>
            </a:pPr>
            <a:r>
              <a:rPr lang="ja-JP" altLang="en-US" sz="2800"/>
              <a:t>基督把救恩帶來</a:t>
            </a:r>
            <a:endParaRPr lang="en-US" altLang="ja-JP" sz="2800" dirty="0"/>
          </a:p>
          <a:p>
            <a:pPr marL="514350" indent="-514350">
              <a:buFont typeface="Arial" panose="020B0604020202020204" pitchFamily="34" charset="0"/>
              <a:buAutoNum type="alphaUcParenR"/>
            </a:pPr>
            <a:r>
              <a:rPr lang="ja-JP" altLang="en-US" sz="2800"/>
              <a:t>彼此勉勵走在又新又活的路上</a:t>
            </a:r>
            <a:r>
              <a:rPr lang="en-US" altLang="ja-JP" sz="2800" dirty="0"/>
              <a:t> </a:t>
            </a:r>
          </a:p>
          <a:p>
            <a:pPr marL="514350" indent="-514350">
              <a:buFont typeface="Arial" panose="020B0604020202020204" pitchFamily="34" charset="0"/>
              <a:buAutoNum type="alphaUcParenR"/>
            </a:pPr>
            <a:endParaRPr lang="en-US" altLang="ja-JP" sz="2800" dirty="0"/>
          </a:p>
          <a:p>
            <a:pPr marL="514350" indent="-514350">
              <a:buFont typeface="Arial" panose="020B0604020202020204" pitchFamily="34" charset="0"/>
              <a:buAutoNum type="alphaUcParenR"/>
            </a:pPr>
            <a:endParaRPr lang="en-US" altLang="ja-JP" sz="2800" dirty="0"/>
          </a:p>
          <a:p>
            <a:pPr marL="514350" indent="-514350">
              <a:buAutoNum type="alphaUcParenR"/>
            </a:pPr>
            <a:endParaRPr lang="en-US" altLang="ja-JP" sz="2800" dirty="0"/>
          </a:p>
          <a:p>
            <a:pPr marL="0" indent="0">
              <a:buNone/>
            </a:pPr>
            <a:endParaRPr lang="ja-JP" altLang="en-US" sz="2800"/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CA756-BA46-5AD3-AAF5-0A0AC6A1C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7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6357A-1484-8EC6-1161-269AE64F3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285" y="0"/>
            <a:ext cx="10515600" cy="1325563"/>
          </a:xfrm>
        </p:spPr>
        <p:txBody>
          <a:bodyPr>
            <a:normAutofit/>
          </a:bodyPr>
          <a:lstStyle/>
          <a:p>
            <a:r>
              <a:rPr lang="ja-JP" altLang="en-US"/>
              <a:t>一）真實的永生之路如何進行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BE0A6-3007-C3DE-4225-E5DE18577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913" y="1244962"/>
            <a:ext cx="11534174" cy="546063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我們有一位神，名叫耶和華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祂造我們，生命由祂而來，祂無所不知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dirty="0"/>
              <a:t>A) </a:t>
            </a:r>
            <a:r>
              <a:rPr lang="ja-JP" altLang="en-US" sz="3200"/>
              <a:t>我的受造有神的美意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139:13-17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的 肺 腑 是 你 所 造 的 ； 我 在 母 腹 中 ， 你 已 覆 庇 我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要 稱 謝 你 ， 因 我 受 造 ， 奇 妙 可 畏 ； 你 的 作 為 奇 妙 ， 這 是 我 心 深 知 道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在 暗 中 受 造 ， 在 地 的 深 處 被 聯 絡 ； 那 時 ， 我 的 形 體 並 不 向 你 隱 藏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10434-6685-0914-390D-F1BA2CB94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5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AA66F-94ED-6FA6-818B-25C5FAE14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496371"/>
            <a:ext cx="11212286" cy="503357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2800"/>
              <a:t>詩</a:t>
            </a:r>
            <a:r>
              <a:rPr lang="en-US" altLang="ja-JP" sz="2800" dirty="0"/>
              <a:t>139:13-17 (cont.)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我 未 成 形 的 體 質 ， 你 的 眼 早 已 看 見 了 ； 你 所 定 的 日 子 ， 我 尚 未 度 一 日 （ 或 譯 ： 我 被 造 的 肢 體 尚 未 有 其 一 ） ， 你 都 寫 在 你 的 冊 上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神 啊 ， 你 的 意 念 向 我 何 等 寶 貴 ！ 其 數 何 等 眾 多 ！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DAF700-19C5-1E52-008D-326ABA3507D4}"/>
              </a:ext>
            </a:extLst>
          </p:cNvPr>
          <p:cNvSpPr txBox="1"/>
          <p:nvPr/>
        </p:nvSpPr>
        <p:spPr>
          <a:xfrm>
            <a:off x="7554685" y="2137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一）真實的永生之路如何進行</a:t>
            </a:r>
            <a:r>
              <a:rPr lang="en-US" altLang="ja-JP" dirty="0"/>
              <a:t> (cont.)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A2915-715E-E30E-9A3D-24BBA25D3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72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BDB41-E1BD-04C3-1AC6-A5E40A51B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29" y="911224"/>
            <a:ext cx="10983686" cy="627334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dirty="0"/>
              <a:t>B) </a:t>
            </a:r>
            <a:r>
              <a:rPr lang="ja-JP" altLang="en-US" sz="3200"/>
              <a:t>關於生命的事，只要內裡誠實的去應對</a:t>
            </a:r>
            <a:endParaRPr lang="en-US" altLang="ja-JP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羅</a:t>
            </a:r>
            <a:r>
              <a:rPr lang="en-US" altLang="ja-JP" sz="3200" dirty="0"/>
              <a:t>1:19-20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神 的 事 情 ， 人 所 能 知 道 的 ， 原 顯 明 在 人 心 裡 ， 因 為 神 已 經 給 他 們 顯 明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自 從 造 天 地 以 來 ， 神 的 永 能 和 神 性 是 明 明 可 知 的 ， 雖 是 眼 不 能 見 ， 但 藉 著 所 造 之 物 就 可 以 曉 得 ， 叫 人 無 可 推 諉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F5A40A-8422-0B05-183F-0981CE81BCF9}"/>
              </a:ext>
            </a:extLst>
          </p:cNvPr>
          <p:cNvSpPr txBox="1"/>
          <p:nvPr/>
        </p:nvSpPr>
        <p:spPr>
          <a:xfrm>
            <a:off x="7511143" y="2463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一）真實的永生之路如何進行</a:t>
            </a:r>
            <a:r>
              <a:rPr lang="en-US" altLang="ja-JP" dirty="0"/>
              <a:t> (cont.)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AD6DAE-F349-E98D-B112-A0C590388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36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27068-2594-A791-90AA-089D48253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28" y="771298"/>
            <a:ext cx="11397343" cy="59343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藉著所造之物如何被造的由來，我們知道：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神有靈，能運行、蔭庇在祂所要祝福的一切之上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神有光，能顯明「開啟、賜恩」的祝福之路如何進行：</a:t>
            </a:r>
            <a:r>
              <a:rPr lang="ja-JP" altLang="en-US" sz="3200" b="1">
                <a:solidFill>
                  <a:srgbClr val="C00000"/>
                </a:solidFill>
              </a:rPr>
              <a:t>光照、指教、引領</a:t>
            </a:r>
            <a:r>
              <a:rPr lang="ja-JP" altLang="en-US" sz="3200"/>
              <a:t>且有平安喜樂洋溢其中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自從接待了耶穌成為救主和生命的主，我們的生命不再一樣；但這重生的新生命雖是短時間內可取得，整個生命持續地「舊變新」卻是一輩子的過程，因為有「舊我」和「新人」的交戰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200" b="1" i="0">
              <a:solidFill>
                <a:srgbClr val="0432FF"/>
              </a:solidFill>
              <a:effectLst/>
              <a:latin typeface="system-ui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BF3FDD-D7CA-29B3-7BD5-9990D22AC08B}"/>
              </a:ext>
            </a:extLst>
          </p:cNvPr>
          <p:cNvSpPr txBox="1"/>
          <p:nvPr/>
        </p:nvSpPr>
        <p:spPr>
          <a:xfrm>
            <a:off x="7326085" y="26816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一）真實的永生之路如何進行</a:t>
            </a:r>
            <a:r>
              <a:rPr lang="en-US" altLang="ja-JP" dirty="0"/>
              <a:t> (cont.)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B272B4-AE4C-0161-3A89-4E55F0F1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009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19447-5061-9051-E5E2-8B6799CF5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6" y="304800"/>
            <a:ext cx="12192000" cy="692649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000" dirty="0"/>
              <a:t>C) </a:t>
            </a:r>
            <a:r>
              <a:rPr lang="ja-JP" altLang="en-US" sz="12000"/>
              <a:t>生命改造的過程中神有恩典有憐憫</a:t>
            </a:r>
            <a:endParaRPr lang="en-US" altLang="ja-JP" sz="1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000"/>
              <a:t>詩</a:t>
            </a:r>
            <a:r>
              <a:rPr lang="en-US" altLang="ja-JP" sz="12000" dirty="0"/>
              <a:t>103:8-14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0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12000" b="1" i="0">
                <a:solidFill>
                  <a:srgbClr val="C00000"/>
                </a:solidFill>
                <a:effectLst/>
                <a:latin typeface="system-ui"/>
              </a:rPr>
              <a:t>耶 和 華 有 憐 憫 ， 有 恩 典 ， 不 輕 易 發 怒 ， 且 有 豐 盛 的 慈 愛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0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12000" b="1" i="0">
                <a:solidFill>
                  <a:srgbClr val="0432FF"/>
                </a:solidFill>
                <a:effectLst/>
                <a:latin typeface="system-ui"/>
              </a:rPr>
              <a:t>他 不 長 久 責 備 ， 也 不 永 遠 懷 怒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0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12000" b="1" i="0">
                <a:solidFill>
                  <a:srgbClr val="0432FF"/>
                </a:solidFill>
                <a:effectLst/>
                <a:latin typeface="system-ui"/>
              </a:rPr>
              <a:t>他 沒 有 按 我 們 的 罪 過 待 我 們 ， 也 沒 有 照 我 們 的 罪 孽 報 應 我 們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0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12000" b="1" i="0">
                <a:solidFill>
                  <a:srgbClr val="C00000"/>
                </a:solidFill>
                <a:effectLst/>
                <a:latin typeface="system-ui"/>
              </a:rPr>
              <a:t>天 離 地 何 等 的 高 ， 他 的 慈 愛 向 敬 畏 他 的 人 也 是 何 等 的 大 ！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0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12000" b="1" i="0">
                <a:solidFill>
                  <a:srgbClr val="0432FF"/>
                </a:solidFill>
                <a:effectLst/>
                <a:latin typeface="system-ui"/>
              </a:rPr>
              <a:t>東 離 西 有 多 遠 ， 他 叫 我 們 的 過 犯 離 我 們 也 有 多 遠 ！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0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12000" b="1" i="0">
                <a:solidFill>
                  <a:srgbClr val="0432FF"/>
                </a:solidFill>
                <a:effectLst/>
                <a:latin typeface="system-ui"/>
              </a:rPr>
              <a:t>父 親 怎 樣 憐 恤 他 的 兒 女 ， 耶 和 華 也 怎 樣 憐 恤 敬 畏 他 的 人 ！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0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12000" b="1" i="0">
                <a:solidFill>
                  <a:srgbClr val="0432FF"/>
                </a:solidFill>
                <a:effectLst/>
                <a:latin typeface="system-ui"/>
              </a:rPr>
              <a:t>因 為 他 知 道 我 們 的 本 體 ， 思 念 我 們 不 過 是 塵 土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2000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A30C9E-3999-6371-C9BC-C2A3F01AEF71}"/>
              </a:ext>
            </a:extLst>
          </p:cNvPr>
          <p:cNvSpPr txBox="1"/>
          <p:nvPr/>
        </p:nvSpPr>
        <p:spPr>
          <a:xfrm>
            <a:off x="7249885" y="1201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一）真實的永生之路如何進行</a:t>
            </a:r>
            <a:r>
              <a:rPr lang="en-US" altLang="ja-JP" dirty="0"/>
              <a:t> (cont.)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7B7A35-DE14-9DA4-1E85-FEC64D93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73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B7552-5442-F760-1786-201972B72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3" y="486682"/>
            <a:ext cx="111143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/>
              <a:t>c) </a:t>
            </a:r>
            <a:r>
              <a:rPr lang="ja-JP" altLang="en-US" sz="3200"/>
              <a:t>生命改造的過程中神有恩典有憐憫</a:t>
            </a:r>
            <a:r>
              <a:rPr lang="en-US" altLang="ja-JP" sz="3200" dirty="0"/>
              <a:t> (cont.) </a:t>
            </a:r>
          </a:p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103:17-18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但 耶 和 華 的 慈 愛 歸 於 敬 畏 他 的 人 ， 從 亙 古 到 永 遠 ； 他 的 公 義 也 歸 於 子 子 孫 孫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就 是那 些 遵 守 他 的 約 、 記 念 他 的 訓 詞 而 遵 行 的 人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42F08-CBFD-5139-7E87-47CCF128C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49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4B438-16F3-E6FB-09F7-50306EE19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-152400"/>
            <a:ext cx="11397343" cy="1325563"/>
          </a:xfrm>
        </p:spPr>
        <p:txBody>
          <a:bodyPr>
            <a:normAutofit/>
          </a:bodyPr>
          <a:lstStyle/>
          <a:p>
            <a:r>
              <a:rPr lang="ja-JP" altLang="en-US" sz="4000"/>
              <a:t>二</a:t>
            </a:r>
            <a:r>
              <a:rPr lang="en-US" altLang="ja-JP" sz="4000" dirty="0"/>
              <a:t>) </a:t>
            </a:r>
            <a:r>
              <a:rPr lang="ja-JP" altLang="en-US" sz="4000"/>
              <a:t>回轉歸正於神的過程在於一再地</a:t>
            </a:r>
            <a:r>
              <a:rPr lang="ja-JP" altLang="en-US" sz="4000">
                <a:solidFill>
                  <a:srgbClr val="C00000"/>
                </a:solidFill>
              </a:rPr>
              <a:t>蒙光照</a:t>
            </a:r>
            <a:r>
              <a:rPr lang="ja-JP" altLang="en-US" sz="4000"/>
              <a:t>和</a:t>
            </a:r>
            <a:r>
              <a:rPr lang="ja-JP" altLang="en-US" sz="4000">
                <a:solidFill>
                  <a:srgbClr val="C00000"/>
                </a:solidFill>
              </a:rPr>
              <a:t>悔改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73BA7-C8E9-7ED0-A4B3-424809896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" y="1173163"/>
            <a:ext cx="12094029" cy="54895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000"/>
              <a:t>除了耶穌以外，世上的人都生來就有罪性，所以說</a:t>
            </a:r>
            <a:r>
              <a:rPr lang="en-US" sz="3000" dirty="0"/>
              <a:t>To err is human,</a:t>
            </a:r>
          </a:p>
          <a:p>
            <a:pPr marL="0" indent="0">
              <a:buNone/>
            </a:pPr>
            <a:r>
              <a:rPr lang="ja-JP" altLang="en-US" sz="3000"/>
              <a:t>但在神有赦罪之恩，所以說</a:t>
            </a:r>
            <a:r>
              <a:rPr lang="en-US" altLang="ja-JP" sz="3000" dirty="0"/>
              <a:t> </a:t>
            </a:r>
            <a:r>
              <a:rPr lang="en-US" sz="3000" dirty="0"/>
              <a:t>To forgive is divine.</a:t>
            </a:r>
          </a:p>
          <a:p>
            <a:pPr marL="0" indent="0">
              <a:buNone/>
            </a:pPr>
            <a:r>
              <a:rPr lang="en-US" sz="3000" b="1" dirty="0"/>
              <a:t>A)</a:t>
            </a:r>
            <a:r>
              <a:rPr lang="ja-JP" altLang="en-US" sz="3000" b="1"/>
              <a:t>人稱義是因著信，不在乎行為（遵行律法或做了好事）</a:t>
            </a:r>
          </a:p>
          <a:p>
            <a:pPr marL="514350" indent="-514350">
              <a:buAutoNum type="arabicParenR"/>
            </a:pPr>
            <a:r>
              <a:rPr lang="ja-JP" altLang="en-US" sz="3000"/>
              <a:t>羅</a:t>
            </a:r>
            <a:r>
              <a:rPr lang="en-US" altLang="ja-JP" sz="3000" dirty="0"/>
              <a:t>5:12-14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000" b="1" i="0">
                <a:solidFill>
                  <a:srgbClr val="0432FF"/>
                </a:solidFill>
                <a:effectLst/>
                <a:latin typeface="system-ui"/>
              </a:rPr>
              <a:t>這 就 如 罪 是 從 一 人 入 了 世 界 ， 死 又 是 從 罪 來 的 ； 於 是 死 就 臨 到 眾 人 ， 因 為 眾 人 都 犯 了 罪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000" b="1" i="0">
                <a:solidFill>
                  <a:srgbClr val="0432FF"/>
                </a:solidFill>
                <a:effectLst/>
                <a:latin typeface="system-ui"/>
              </a:rPr>
              <a:t>沒 有 律 法 之 先 ， 罪 已 經 在 世 上 ； 但 沒 有 律 法 ， 罪 也 不 算 罪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i="0" baseline="30000" dirty="0">
                <a:solidFill>
                  <a:srgbClr val="C00000"/>
                </a:solidFill>
                <a:effectLst/>
                <a:latin typeface="system-ui"/>
              </a:rPr>
              <a:t>14 </a:t>
            </a:r>
            <a:r>
              <a:rPr lang="ja-JP" altLang="en-US" sz="3000" b="1" i="0">
                <a:solidFill>
                  <a:srgbClr val="C00000"/>
                </a:solidFill>
                <a:effectLst/>
                <a:latin typeface="system-ui"/>
              </a:rPr>
              <a:t>然 而 從 亞 當 到 摩 西 ， 死 就 作 了 王 ， 連 那 些 不 與 亞 當 犯 一 樣 罪 過 的 ， 也 在 他 的 權 下 。 亞 當 乃 是 那 以 後 要 來 之 人 的 豫 像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B6F33-CEBF-46F0-5CEA-5D3710468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73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137D0-0740-95BA-AB0F-67A1DF0E6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0" y="125185"/>
            <a:ext cx="11843659" cy="710292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ja-JP" sz="3800" dirty="0"/>
              <a:t>2) </a:t>
            </a:r>
            <a:r>
              <a:rPr lang="ja-JP" altLang="en-US" sz="3800"/>
              <a:t>羅</a:t>
            </a:r>
            <a:r>
              <a:rPr lang="en-US" altLang="ja-JP" sz="3800" dirty="0"/>
              <a:t>3:21-28</a:t>
            </a:r>
            <a:endParaRPr lang="ja-JP" altLang="en-US" sz="380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但 如 今 ， 神 的 義 在 律 法 以 外 已 經 顯 明 出 來 ， 有 律 法 和 先 知 為 證 ：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就 是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神 的 義 ， 因 信 耶 穌 基 督 加 給 一 切 相 信 的 人 ， 並 沒 有 分 別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因 為 世 人 都 犯 了 罪 ， 虧 缺 了 神 的 榮 耀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如 今 卻 蒙 神 的 恩 典 ， 因 基 督 耶 穌 的 救 贖 ， 就 白 白 的 稱 義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神 設 立 耶 穌 作 挽 回 祭 ， 是 憑 著 耶 穌 的 血 ， 藉 著 人 的 信 ， 要 顯 明 神 的 義 ； 因 為 他 用 忍 耐 的 心 寬 容 人 先 時 所 犯 的 罪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26 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好 在 今 時 顯 明 他 的 義 ， 使 人 知 道 他 自 己 為 義 ， 也 稱 信 耶 穌 的 人 為 義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27 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既 是 這 樣 ， 那 裡 能 誇 口 呢 ？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沒 有 可 誇 的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了 。 用 何 法 沒 有 的 呢 ？ 是 用 立 功 之 法 麼 ？ 不 是 ，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乃 用 信 主 之 法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28 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所 以 （ 有 古 卷 ： 因 為 ） 我 們 看 定 了 ： 人 稱 義 是 因 著 信 ， 不 在 乎 遵 行 律 法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108419-B1FC-BDEF-80E1-509EAD3069F0}"/>
              </a:ext>
            </a:extLst>
          </p:cNvPr>
          <p:cNvSpPr txBox="1"/>
          <p:nvPr/>
        </p:nvSpPr>
        <p:spPr>
          <a:xfrm>
            <a:off x="5660571" y="21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二</a:t>
            </a:r>
            <a:r>
              <a:rPr lang="en-US" altLang="ja-JP" sz="1800" dirty="0"/>
              <a:t>) </a:t>
            </a:r>
            <a:r>
              <a:rPr lang="ja-JP" altLang="en-US" sz="1800"/>
              <a:t>回轉歸正於神的過程在於一再地</a:t>
            </a:r>
            <a:r>
              <a:rPr lang="ja-JP" altLang="en-US" sz="1800">
                <a:solidFill>
                  <a:srgbClr val="C00000"/>
                </a:solidFill>
              </a:rPr>
              <a:t>蒙光照</a:t>
            </a:r>
            <a:r>
              <a:rPr lang="ja-JP" altLang="en-US" sz="1800"/>
              <a:t>和</a:t>
            </a:r>
            <a:r>
              <a:rPr lang="ja-JP" altLang="en-US" sz="1800">
                <a:solidFill>
                  <a:srgbClr val="C00000"/>
                </a:solidFill>
              </a:rPr>
              <a:t>悔改</a:t>
            </a:r>
            <a:r>
              <a:rPr lang="en-US" altLang="ja-JP" sz="1800" dirty="0">
                <a:solidFill>
                  <a:srgbClr val="C00000"/>
                </a:solidFill>
              </a:rPr>
              <a:t> (cont.)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EE667-CD90-5E3D-3E59-FF282292D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50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908B2-4983-2D62-D279-E80159CD5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5" y="170995"/>
            <a:ext cx="11952515" cy="693737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6700" dirty="0"/>
              <a:t>B) </a:t>
            </a:r>
            <a:r>
              <a:rPr lang="ja-JP" altLang="en-US" sz="6700"/>
              <a:t>要結出悔改的果子來</a:t>
            </a:r>
            <a:endParaRPr lang="en-US" sz="6700" dirty="0"/>
          </a:p>
          <a:p>
            <a:pPr marL="514350" indent="-514350">
              <a:buAutoNum type="arabicParenR"/>
            </a:pPr>
            <a:r>
              <a:rPr lang="ja-JP" altLang="en-US" sz="6700"/>
              <a:t>約</a:t>
            </a:r>
            <a:r>
              <a:rPr lang="en-US" altLang="ja-JP" sz="6700" dirty="0"/>
              <a:t>3:16-21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「 神 愛 世 人 ， 甚 至 將 他 的 獨 生 子 賜 給 他 們 ， 叫 一 切 信 他 的 ， 不 至 滅 亡 ， 反 得 永 生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因 為 </a:t>
            </a:r>
            <a:r>
              <a:rPr lang="ja-JP" altLang="en-US" sz="6700" b="1" i="0">
                <a:solidFill>
                  <a:srgbClr val="C00000"/>
                </a:solidFill>
                <a:effectLst/>
                <a:latin typeface="system-ui"/>
              </a:rPr>
              <a:t>神 差 他 的 兒 子 降 世 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， 不 是 要 定 世 人 的 罪 （ 或 作 ： 審 判 世 人 ； 下 同 ） ， 乃 </a:t>
            </a:r>
            <a:r>
              <a:rPr lang="ja-JP" altLang="en-US" sz="6700" b="1" i="0">
                <a:solidFill>
                  <a:srgbClr val="C00000"/>
                </a:solidFill>
                <a:effectLst/>
                <a:latin typeface="system-ui"/>
              </a:rPr>
              <a:t>是 要 叫 世 人 因 他 得 救 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信 他 的 人 ， 不 被 定 罪 ； 不 信 的 人 ， 罪 已 經 定 了 ， 因 為 他 不 信 神 獨 生 子 的 名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光 來 到 世 間 ， 世 人 因 自 己 的 行 為 是 惡 的 ， 不 愛 光 ， 倒 愛 黑 暗 ， 定 他 們 的 罪 就 是 在 此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凡 作 惡 的 便 恨 光 ， 並 不 來 就 光 ， 恐 怕 他 的 行 為 受 責 備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但 </a:t>
            </a:r>
            <a:r>
              <a:rPr lang="ja-JP" altLang="en-US" sz="6700" b="1" i="0">
                <a:solidFill>
                  <a:srgbClr val="C00000"/>
                </a:solidFill>
                <a:effectLst/>
                <a:latin typeface="system-ui"/>
              </a:rPr>
              <a:t>行 真 理 的 必 來 就 光 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6700" b="1" i="0">
                <a:solidFill>
                  <a:srgbClr val="C00000"/>
                </a:solidFill>
                <a:effectLst/>
                <a:latin typeface="system-ui"/>
              </a:rPr>
              <a:t>要 顯 明 他 所 行 的 是 靠 神 而 行 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。 」</a:t>
            </a:r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3CBC0-B346-A6B5-D373-3DA6F20EFC95}"/>
              </a:ext>
            </a:extLst>
          </p:cNvPr>
          <p:cNvSpPr txBox="1"/>
          <p:nvPr/>
        </p:nvSpPr>
        <p:spPr>
          <a:xfrm>
            <a:off x="6370864" y="170995"/>
            <a:ext cx="6144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二</a:t>
            </a:r>
            <a:r>
              <a:rPr lang="en-US" altLang="ja-JP" sz="1800" dirty="0"/>
              <a:t>) </a:t>
            </a:r>
            <a:r>
              <a:rPr lang="ja-JP" altLang="en-US" sz="1800"/>
              <a:t>回轉歸正於神的過程在於一再地</a:t>
            </a:r>
            <a:r>
              <a:rPr lang="ja-JP" altLang="en-US" sz="1800">
                <a:solidFill>
                  <a:srgbClr val="C00000"/>
                </a:solidFill>
              </a:rPr>
              <a:t>蒙光照</a:t>
            </a:r>
            <a:r>
              <a:rPr lang="ja-JP" altLang="en-US" sz="1800"/>
              <a:t>和</a:t>
            </a:r>
            <a:r>
              <a:rPr lang="ja-JP" altLang="en-US" sz="1800">
                <a:solidFill>
                  <a:srgbClr val="C00000"/>
                </a:solidFill>
              </a:rPr>
              <a:t>悔改</a:t>
            </a:r>
            <a:r>
              <a:rPr lang="en-US" altLang="ja-JP" sz="1800" dirty="0">
                <a:solidFill>
                  <a:srgbClr val="C00000"/>
                </a:solidFill>
              </a:rPr>
              <a:t> (cont.)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D0123-6D8A-10FF-75C0-999DD1251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67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99FDB-65E7-4419-3DD1-D88E2C617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0" y="802368"/>
            <a:ext cx="11495315" cy="565286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800" dirty="0"/>
              <a:t>B) </a:t>
            </a:r>
            <a:r>
              <a:rPr lang="ja-JP" altLang="en-US" sz="4800"/>
              <a:t>要結出悔改的果子來</a:t>
            </a:r>
            <a:r>
              <a:rPr lang="en-US" altLang="ja-JP" sz="4800" dirty="0"/>
              <a:t> (cont.) </a:t>
            </a:r>
            <a:endParaRPr lang="en-US" sz="4800" dirty="0"/>
          </a:p>
          <a:p>
            <a:pPr marL="0" indent="0">
              <a:buNone/>
            </a:pPr>
            <a:r>
              <a:rPr lang="en-US" altLang="ja-JP" sz="4600" dirty="0"/>
              <a:t>2) </a:t>
            </a:r>
            <a:r>
              <a:rPr lang="ja-JP" altLang="en-US" sz="4600"/>
              <a:t>約壹</a:t>
            </a:r>
            <a:r>
              <a:rPr lang="en-US" altLang="ja-JP" sz="4600" dirty="0"/>
              <a:t>1:5-9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神 就 是 光 ， 在 他 毫 無 黑 暗 。 這 是 我 們 從 主 所 聽 見 、 又 報 給 你 們 的 信 息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我 們 若 說 是 與 神 相 交 ， 卻 仍 在 黑 暗 裡 行 ， 就 是 說 謊 話 ， 不 行 真 理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system-ui"/>
              </a:rPr>
              <a:t>我 們 若 在 光 明 中 行 ， 如 同 神 在 光 明 中 ， 就 彼 此 相 交 ， 他 兒 子 耶 穌 的 血 也 洗 淨 我 們 一 切 的 罪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我 們 若 說 自 己 無 罪 ， 便 是 自 欺 ， 真 理 不 在 我 們 心 裡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C00000"/>
                </a:solidFill>
                <a:effectLst/>
                <a:latin typeface="system-ui"/>
              </a:rPr>
              <a:t>9 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system-ui"/>
              </a:rPr>
              <a:t>我 們 若 認 自 己 的 罪 ， 神 是 信 實 的 ， 是 公 義 的 ， 必 要 赦 免 我 們 的 罪 ， 洗 淨 我 們 一 切 的 不 義 。</a:t>
            </a:r>
          </a:p>
          <a:p>
            <a:pPr marL="0" indent="0">
              <a:buNone/>
            </a:pPr>
            <a:endParaRPr lang="ja-JP" altLang="en-US" sz="5100"/>
          </a:p>
          <a:p>
            <a:pPr marL="0" indent="0">
              <a:buNone/>
            </a:pPr>
            <a:endParaRPr lang="ja-JP" altLang="en-US"/>
          </a:p>
          <a:p>
            <a:endParaRPr lang="en-US" sz="2700" b="1" dirty="0">
              <a:solidFill>
                <a:srgbClr val="0432FF"/>
              </a:solidFill>
              <a:latin typeface="system-u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FBC78F-041A-E1A1-CCBF-4EA87F20B9FC}"/>
              </a:ext>
            </a:extLst>
          </p:cNvPr>
          <p:cNvSpPr txBox="1"/>
          <p:nvPr/>
        </p:nvSpPr>
        <p:spPr>
          <a:xfrm>
            <a:off x="6302829" y="2181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二</a:t>
            </a:r>
            <a:r>
              <a:rPr lang="en-US" altLang="ja-JP" sz="1800" dirty="0"/>
              <a:t>) </a:t>
            </a:r>
            <a:r>
              <a:rPr lang="ja-JP" altLang="en-US" sz="1800"/>
              <a:t>回轉歸正於神的過程在於一再地</a:t>
            </a:r>
            <a:r>
              <a:rPr lang="ja-JP" altLang="en-US" sz="1800">
                <a:solidFill>
                  <a:srgbClr val="C00000"/>
                </a:solidFill>
              </a:rPr>
              <a:t>蒙光照</a:t>
            </a:r>
            <a:r>
              <a:rPr lang="ja-JP" altLang="en-US" sz="1800"/>
              <a:t>和</a:t>
            </a:r>
            <a:r>
              <a:rPr lang="ja-JP" altLang="en-US" sz="1800">
                <a:solidFill>
                  <a:srgbClr val="C00000"/>
                </a:solidFill>
              </a:rPr>
              <a:t>悔改</a:t>
            </a:r>
            <a:r>
              <a:rPr lang="en-US" altLang="ja-JP" sz="1800" dirty="0">
                <a:solidFill>
                  <a:srgbClr val="C00000"/>
                </a:solidFill>
              </a:rPr>
              <a:t> (cont.)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182B2-CE97-304A-0558-ED72C49F0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75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EC5BD-FBE0-2A6B-6A2B-6AB5B46B7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424543"/>
            <a:ext cx="11397343" cy="57524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B) </a:t>
            </a:r>
            <a:r>
              <a:rPr lang="ja-JP" altLang="en-US" sz="2800"/>
              <a:t>要結出悔改的果子來</a:t>
            </a:r>
            <a:r>
              <a:rPr lang="en-US" altLang="ja-JP" sz="2800" dirty="0"/>
              <a:t> (cont.) </a:t>
            </a:r>
            <a:endParaRPr lang="en-US" sz="2800" dirty="0"/>
          </a:p>
          <a:p>
            <a:pPr marL="0" indent="0">
              <a:buNone/>
            </a:pPr>
            <a:r>
              <a:rPr lang="en-US" altLang="ja-JP" sz="2800" dirty="0"/>
              <a:t>3) </a:t>
            </a:r>
            <a:r>
              <a:rPr lang="ja-JP" altLang="en-US" sz="2800"/>
              <a:t>路</a:t>
            </a:r>
            <a:r>
              <a:rPr lang="en-US" altLang="ja-JP" sz="2800" dirty="0"/>
              <a:t>3:7-8, 16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約 翰 對 那 出 來 要 受 他 洗 的 眾 人 說 ： 毒 蛇 的 種 類 ！ 誰 指 示 你 們 逃 避 將 來 的 忿 怒 呢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你 們 </a:t>
            </a:r>
            <a:r>
              <a:rPr lang="ja-JP" altLang="en-US" sz="2800" b="1" i="0">
                <a:solidFill>
                  <a:srgbClr val="C00000"/>
                </a:solidFill>
                <a:effectLst/>
                <a:latin typeface="system-ui"/>
              </a:rPr>
              <a:t>要 結 出 果 子 來 ， 與 悔 改 的 心 相 稱 。 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不 要 自 己 心 裡 說 ： 有 亞 伯 拉 罕 為 我 們 的 祖 宗 。 我 告 訴 你 們 ， 神 能 從 這 些 石 頭 中 ， 給 亞 伯 拉 罕 興 起 子 孫 來 。</a:t>
            </a:r>
            <a:endParaRPr lang="en-US" altLang="ja-JP" sz="28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2800" b="1" dirty="0">
              <a:solidFill>
                <a:srgbClr val="0432FF"/>
              </a:solidFill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16</a:t>
            </a:r>
            <a:r>
              <a:rPr lang="en-US" altLang="ja-JP" sz="28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2800" b="1">
                <a:solidFill>
                  <a:srgbClr val="0432FF"/>
                </a:solidFill>
                <a:latin typeface="system-ui"/>
              </a:rPr>
              <a:t>約 翰 說 ： 我 是 用 水 給 你 們 施 洗 ， 但 </a:t>
            </a:r>
            <a:r>
              <a:rPr lang="ja-JP" altLang="en-US" sz="2800" b="1">
                <a:solidFill>
                  <a:srgbClr val="C00000"/>
                </a:solidFill>
                <a:latin typeface="system-ui"/>
              </a:rPr>
              <a:t>有 一 位 能 力 比 我 更 大 的 要 來 </a:t>
            </a:r>
            <a:r>
              <a:rPr lang="ja-JP" altLang="en-US" sz="2800" b="1">
                <a:solidFill>
                  <a:srgbClr val="0432FF"/>
                </a:solidFill>
                <a:latin typeface="system-ui"/>
              </a:rPr>
              <a:t>， 我 就 是 給 他 解 鞋 帶 也 不 配 。 </a:t>
            </a:r>
            <a:r>
              <a:rPr lang="ja-JP" altLang="en-US" sz="2800" b="1">
                <a:solidFill>
                  <a:srgbClr val="C00000"/>
                </a:solidFill>
                <a:latin typeface="system-ui"/>
              </a:rPr>
              <a:t>他 要 用 聖 靈 與 火 給 你 們 施 洗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9BEAA-77A8-31D5-6AAB-D641B5E3E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62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D69BA-C790-AF54-4EF9-7804F8C1E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370114"/>
            <a:ext cx="11517086" cy="590482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B) </a:t>
            </a:r>
            <a:r>
              <a:rPr lang="ja-JP" altLang="en-US" sz="3200"/>
              <a:t>要結出悔改的果子來</a:t>
            </a:r>
            <a:r>
              <a:rPr lang="en-US" altLang="ja-JP" sz="3200" dirty="0"/>
              <a:t> (cont.) </a:t>
            </a:r>
            <a:endParaRPr lang="en-US" sz="3200" dirty="0"/>
          </a:p>
          <a:p>
            <a:pPr marL="0" indent="0">
              <a:buNone/>
            </a:pPr>
            <a:r>
              <a:rPr lang="en-US" altLang="ja-JP" sz="3200" dirty="0"/>
              <a:t>4) </a:t>
            </a:r>
            <a:r>
              <a:rPr lang="ja-JP" altLang="en-US" sz="3200"/>
              <a:t>賽</a:t>
            </a:r>
            <a:r>
              <a:rPr lang="en-US" altLang="ja-JP" sz="3200" dirty="0"/>
              <a:t>1:16-19</a:t>
            </a:r>
            <a:endParaRPr lang="en-US" sz="3200" dirty="0"/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要 洗 濯 、 自 潔 ， 從 我 眼 前 除 掉 你 們 的 惡 行 ， 要 止 住 作 惡 ，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學 習 行 善 ， 尋 求 公 平 ，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解 救 受 欺 壓 的 ； 給 孤 兒 伸 冤 ， 為 寡 婦 辨 屈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說 ： 你 們 來 ， 我 們 彼 此 辯 論 。 你 們 的 罪 雖 像 硃 紅 ， 必 變 成 雪 白 ； 雖 紅 如 丹 顏 ， 必 白 如 羊 毛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們 若 甘 心 聽 從 ， 必 吃 地 上 的 美 物 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，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BF75CA-673C-96DA-5146-1D2D518CD877}"/>
              </a:ext>
            </a:extLst>
          </p:cNvPr>
          <p:cNvSpPr txBox="1"/>
          <p:nvPr/>
        </p:nvSpPr>
        <p:spPr>
          <a:xfrm>
            <a:off x="6319158" y="782"/>
            <a:ext cx="6193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二</a:t>
            </a:r>
            <a:r>
              <a:rPr lang="en-US" altLang="ja-JP" sz="1800" dirty="0"/>
              <a:t>) </a:t>
            </a:r>
            <a:r>
              <a:rPr lang="ja-JP" altLang="en-US" sz="1800"/>
              <a:t>回轉歸正於神的過程在於一再地</a:t>
            </a:r>
            <a:r>
              <a:rPr lang="ja-JP" altLang="en-US" sz="1800">
                <a:solidFill>
                  <a:srgbClr val="C00000"/>
                </a:solidFill>
              </a:rPr>
              <a:t>蒙光照</a:t>
            </a:r>
            <a:r>
              <a:rPr lang="ja-JP" altLang="en-US" sz="1800"/>
              <a:t>和</a:t>
            </a:r>
            <a:r>
              <a:rPr lang="ja-JP" altLang="en-US" sz="1800">
                <a:solidFill>
                  <a:srgbClr val="C00000"/>
                </a:solidFill>
              </a:rPr>
              <a:t>悔改</a:t>
            </a:r>
            <a:r>
              <a:rPr lang="en-US" altLang="ja-JP" sz="1800" dirty="0">
                <a:solidFill>
                  <a:srgbClr val="C00000"/>
                </a:solidFill>
              </a:rPr>
              <a:t> (cont.)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303E8-3BDE-7D2D-AA28-5DE595F24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26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D2B85-0A32-4F8D-BEFD-7F106B3ED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5" y="275545"/>
            <a:ext cx="11114314" cy="791256"/>
          </a:xfrm>
        </p:spPr>
        <p:txBody>
          <a:bodyPr>
            <a:normAutofit/>
          </a:bodyPr>
          <a:lstStyle/>
          <a:p>
            <a:r>
              <a:rPr lang="ja-JP" altLang="en-US" sz="4000"/>
              <a:t>三）耶穌所流的寶血替願悔改歸正的人說話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3AA00-19F7-FB4D-9D75-BD288FC14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7" y="1066801"/>
            <a:ext cx="11789228" cy="6103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500"/>
              <a:t>新約的真理蘊涵在舊約裏</a:t>
            </a:r>
          </a:p>
          <a:p>
            <a:pPr marL="0" indent="0">
              <a:buNone/>
            </a:pPr>
            <a:r>
              <a:rPr lang="ja-JP" altLang="en-US" sz="3500"/>
              <a:t>舊約的應許之福應驗在新約時代神兒子的</a:t>
            </a:r>
            <a:r>
              <a:rPr lang="ja-JP" altLang="en-US" sz="3500" b="1"/>
              <a:t>同在裏</a:t>
            </a:r>
          </a:p>
          <a:p>
            <a:pPr marL="0" indent="0">
              <a:buNone/>
            </a:pPr>
            <a:r>
              <a:rPr lang="en-US" altLang="ja-JP" sz="3500" dirty="0"/>
              <a:t>A) </a:t>
            </a:r>
            <a:r>
              <a:rPr lang="ja-JP" altLang="en-US" sz="3500"/>
              <a:t>神啟示摩西救贖的禮儀該怎麼行</a:t>
            </a:r>
            <a:endParaRPr lang="en-US" altLang="ja-JP" sz="3500" dirty="0"/>
          </a:p>
          <a:p>
            <a:pPr marL="0" indent="0">
              <a:buNone/>
            </a:pPr>
            <a:r>
              <a:rPr lang="ja-JP" altLang="en-US" sz="3500"/>
              <a:t>利</a:t>
            </a:r>
            <a:r>
              <a:rPr lang="en-US" altLang="ja-JP" sz="3500" dirty="0"/>
              <a:t>16:11-15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亞 倫 要 把 贖 罪 祭 的 公 牛 帶 來 宰 了 ， 為 自 己 和 本 家 贖 罪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拿 香 爐 ， 從 耶 和 華 面 前 的 壇 上 盛 滿 火 炭 ， 又 拿 一 捧 搗 細 的 香 料 ， 都 帶 入 幔 子 內 ，</a:t>
            </a: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8AE2B-4DDC-780E-48DE-DA95667C3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27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E5841-85B4-5DB6-C049-DA60CEDD3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366939"/>
            <a:ext cx="11386457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利</a:t>
            </a:r>
            <a:r>
              <a:rPr lang="en-US" altLang="ja-JP" sz="3200" dirty="0"/>
              <a:t>16:11-15 (cont.)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在 耶 和 華 面 前 ， 把 香 放 在 火 上 ， 使 香 的 煙 雲 遮 掩 法 櫃 上 的 施 恩 座 ， 免 得 他 死 亡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也 要 取 些 公 牛 的 血 ， 用 指 頭 彈 在 施 恩 座 的 東 面 ， 又 在 施 恩 座 的 前 面 彈 血 七 次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隨 後 他 要 宰 那 為 百 姓 作 贖 罪 祭 的 公 山 羊 ， 把 羊 的 血 帶 入 幔 子 內 ， 彈 在 施 恩 座 的 上 面 和 前 面 ， 好 像 彈 公 牛 的 血 一 樣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D1A0E4-ABA2-2F90-4B45-7007958B2F3C}"/>
              </a:ext>
            </a:extLst>
          </p:cNvPr>
          <p:cNvSpPr txBox="1"/>
          <p:nvPr/>
        </p:nvSpPr>
        <p:spPr>
          <a:xfrm>
            <a:off x="5715001" y="36693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三）耶穌所流的寶血替願悔改歸正的人說話</a:t>
            </a:r>
            <a:r>
              <a:rPr lang="en-US" altLang="ja-JP" sz="1800" dirty="0"/>
              <a:t> (cont.)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1C9F0-A277-C319-1CDF-B94F5190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46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C8175-1B5D-11F9-24BE-27296FE99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52400"/>
            <a:ext cx="11756571" cy="644434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ja-JP" sz="4100" dirty="0"/>
              <a:t>B) </a:t>
            </a:r>
            <a:r>
              <a:rPr lang="ja-JP" altLang="en-US" sz="4100"/>
              <a:t>耶穌來了救恩就來了</a:t>
            </a:r>
            <a:endParaRPr lang="en-US" altLang="ja-JP" sz="4100" dirty="0"/>
          </a:p>
          <a:p>
            <a:pPr marL="0" indent="0">
              <a:buNone/>
            </a:pPr>
            <a:endParaRPr lang="en-US" altLang="ja-JP" sz="4100" dirty="0"/>
          </a:p>
          <a:p>
            <a:pPr marL="0" indent="0">
              <a:buNone/>
            </a:pPr>
            <a:r>
              <a:rPr lang="ja-JP" altLang="en-US" sz="4100"/>
              <a:t>來</a:t>
            </a:r>
            <a:r>
              <a:rPr lang="en-US" altLang="ja-JP" sz="4100" dirty="0"/>
              <a:t>10:1-7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en-US" altLang="ja-JP" sz="4100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律 法 既 是 將 來 美 事 的 影 兒 ， 不 是 本 物 的 真 像 ， 總 不 能 藉 著 每 年 常 獻 一 樣 的 祭 物 叫 那 近 前 來 的 人 得 以 完 全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若 不 然 ， 獻 祭 的 事 豈 不 早 已 止 住 了 麼 ？ 因 為 禮 拜 的 人 ， 良 心 既 被 潔 淨 ， 就 不 再 覺 得 有 罪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但 這 些 祭 物 是 叫 人 每 年 想 起 罪 來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因 為 公 牛 和 山 羊 的 血 ， 斷 不 能 除 罪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所 以 </a:t>
            </a:r>
            <a:r>
              <a:rPr lang="ja-JP" altLang="en-US" sz="4100" b="1" i="0">
                <a:solidFill>
                  <a:srgbClr val="C00000"/>
                </a:solidFill>
                <a:effectLst/>
                <a:latin typeface="system-ui"/>
              </a:rPr>
              <a:t>基 督 到 世 上 來 的 時 候 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， 就 說 ： 神 阿 ， 祭 物 和 禮 物 是 你 不 願 意 的 ； 你 曾 給 我 預 備 了 身 體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燔 祭 和 贖 罪 祭 是 你 不 喜 歡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那 時 我 說 ： </a:t>
            </a:r>
            <a:r>
              <a:rPr lang="ja-JP" altLang="en-US" sz="4100" b="1" i="0">
                <a:solidFill>
                  <a:srgbClr val="C00000"/>
                </a:solidFill>
                <a:effectLst/>
                <a:latin typeface="system-ui"/>
              </a:rPr>
              <a:t>神 阿 ， 我 來 了 ， 為 要 照 你 的 旨 意 行 ； 我 的 事 在 經 卷 上 已 經 記 載 了 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54E3EE-B009-3E79-2131-903A50906D3D}"/>
              </a:ext>
            </a:extLst>
          </p:cNvPr>
          <p:cNvSpPr txBox="1"/>
          <p:nvPr/>
        </p:nvSpPr>
        <p:spPr>
          <a:xfrm>
            <a:off x="5715001" y="36693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三）耶穌所流的寶血替願悔改歸正的人說話</a:t>
            </a:r>
            <a:r>
              <a:rPr lang="en-US" altLang="ja-JP" sz="1800" dirty="0"/>
              <a:t> (cont.) 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D3592-5696-C824-E23A-9C164263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71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4082B-9008-B82E-4F4E-21F28FF8E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128" y="337457"/>
            <a:ext cx="11549743" cy="45175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3200" dirty="0"/>
              <a:t>C) </a:t>
            </a:r>
            <a:r>
              <a:rPr lang="ja-JP" altLang="en-US" sz="3200"/>
              <a:t>基督把救恩帶來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來</a:t>
            </a:r>
            <a:r>
              <a:rPr lang="en-US" altLang="ja-JP" sz="3200" dirty="0"/>
              <a:t>9:11-12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但 現 在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基 督 已 經 來 到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作 了 將 來 美 事 的 大 祭 司 ， 經 過 那 更 大 更 全 備 的 帳 幕 ， 不 是 人 手 所 造 、 也 不 是 屬 乎 這 世 界 的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並 且 不 用 山 羊 和 牛 犢 的 血 ， 乃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用 自 己 的 血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只 一 次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進 入 聖 所 ， 成 了 永 遠 贖 罪 的 事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67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824DB1-7AE1-A7CE-A8C9-3FB556DA6B6B}"/>
              </a:ext>
            </a:extLst>
          </p:cNvPr>
          <p:cNvSpPr txBox="1"/>
          <p:nvPr/>
        </p:nvSpPr>
        <p:spPr>
          <a:xfrm>
            <a:off x="5715001" y="36693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三）耶穌所流的寶血替願悔改歸正的人說話</a:t>
            </a:r>
            <a:r>
              <a:rPr lang="en-US" altLang="ja-JP" sz="1800" dirty="0"/>
              <a:t> (cont.)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51B875-8858-119E-B86B-7EC27316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86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9B630-AEE2-D3BF-5BB4-5AA8E9687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206829"/>
            <a:ext cx="11669486" cy="628105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dirty="0"/>
              <a:t>C) </a:t>
            </a:r>
            <a:r>
              <a:rPr lang="ja-JP" altLang="en-US" sz="3200"/>
              <a:t>基督把救恩帶來</a:t>
            </a:r>
            <a:r>
              <a:rPr lang="en-US" altLang="ja-JP" sz="3200" dirty="0"/>
              <a:t> (cont.)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來</a:t>
            </a:r>
            <a:r>
              <a:rPr lang="en-US" altLang="ja-JP" sz="3200" dirty="0"/>
              <a:t>9:22-26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按 著 律 法 ， 凡 物 差 不 多 都 是 用 血 潔 淨 的 ； 若 不 流 血 ， 罪 就 不 得 赦 免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照 著 天 上 樣 式 作 的 物 件 必 須 用 這 些 祭 物 去 潔 淨 ； 但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那 天 上 的 本 物 自 然 當 用 更 美 的 祭 物 去 潔 淨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基 督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並 不 是 進 了 人 手 所 造 的 聖 所 （ 這 不 過 是 真 聖 所 的 影 像 ）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乃 是 進 了 天 堂 ， 如 今 為 我 們 顯 在 神 面 前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也 不 是 多 次 將 自 己 獻 上 ， 像 那 大 祭 司 每 年 帶 著 牛 羊 的 血 （ 牛 羊 的 血 ： 原 文 作 不 是 自 己 的 血 ） 進 入 聖 所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如 果 這 樣 ， 他 從 創 世 以 來 ， 就 必 多 次 受 苦 了 。 但 如 今 在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這 末 世 顯 現 一 次 ， 把 自 己 獻 為 祭 ， 好 除 掉 罪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7B90D2-9D27-9ED6-1E8E-758EEFE236CB}"/>
              </a:ext>
            </a:extLst>
          </p:cNvPr>
          <p:cNvSpPr txBox="1"/>
          <p:nvPr/>
        </p:nvSpPr>
        <p:spPr>
          <a:xfrm>
            <a:off x="5715001" y="36693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三）耶穌所流的寶血替願悔改歸正的人說話</a:t>
            </a:r>
            <a:r>
              <a:rPr lang="en-US" altLang="ja-JP" sz="1800" dirty="0"/>
              <a:t> (cont.)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7E3301-0C6B-AF6C-34E0-0B34FDE54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707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5">
                <a:lumMod val="40000"/>
                <a:lumOff val="60000"/>
              </a:schemeClr>
            </a:gs>
            <a:gs pos="83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E947A-5E8B-F79D-C724-EA9C09FC2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736271"/>
            <a:ext cx="11560628" cy="643345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ja-JP" sz="4100" dirty="0"/>
              <a:t>D) </a:t>
            </a:r>
            <a:r>
              <a:rPr lang="ja-JP" altLang="en-US" sz="4100"/>
              <a:t>彼此勉勵走在又新又活的路上</a:t>
            </a:r>
            <a:r>
              <a:rPr lang="en-US" altLang="ja-JP" sz="4100" dirty="0"/>
              <a:t> </a:t>
            </a:r>
          </a:p>
          <a:p>
            <a:pPr marL="0" indent="0">
              <a:buNone/>
            </a:pPr>
            <a:r>
              <a:rPr lang="ja-JP" altLang="en-US" sz="4100"/>
              <a:t>來</a:t>
            </a:r>
            <a:r>
              <a:rPr lang="en-US" altLang="ja-JP" sz="4100" dirty="0"/>
              <a:t>10:19-25</a:t>
            </a:r>
            <a:endParaRPr lang="en-US" sz="41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弟 兄 們 ， 我 們 既 </a:t>
            </a:r>
            <a:r>
              <a:rPr lang="ja-JP" altLang="en-US" sz="4100" b="1" i="0">
                <a:solidFill>
                  <a:srgbClr val="C00000"/>
                </a:solidFill>
                <a:effectLst/>
                <a:latin typeface="system-ui"/>
              </a:rPr>
              <a:t>因 耶 穌 的 血 得 以 坦 然 進 入 至 聖 所 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4100" b="1" i="0">
                <a:solidFill>
                  <a:srgbClr val="C00000"/>
                </a:solidFill>
                <a:effectLst/>
                <a:latin typeface="system-ui"/>
              </a:rPr>
              <a:t>是 藉 著 他 給 我 們 開 了 一 條 又 新 又 活 的 路 ， 從 幔 子 經 過 ，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 這 幔 子 就 是 他 的 身 體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又 有 一 位 大 祭 司 治 理 神 的 家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並 </a:t>
            </a:r>
            <a:r>
              <a:rPr lang="ja-JP" altLang="en-US" sz="4100" b="1" i="0">
                <a:solidFill>
                  <a:srgbClr val="C00000"/>
                </a:solidFill>
                <a:effectLst/>
                <a:latin typeface="system-ui"/>
              </a:rPr>
              <a:t>我 們 心 中 天 良 的 虧 欠 已 經 灑 去 ，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 身 體 用 清 水 洗 淨 了 ， </a:t>
            </a:r>
            <a:r>
              <a:rPr lang="ja-JP" altLang="en-US" sz="4100" b="1" i="0">
                <a:solidFill>
                  <a:srgbClr val="C00000"/>
                </a:solidFill>
                <a:effectLst/>
                <a:latin typeface="system-ui"/>
              </a:rPr>
              <a:t>就 當 存 著 誠 心 和 充 足 的 信 心 來 到 神 面 前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4100" b="1" i="0">
                <a:solidFill>
                  <a:srgbClr val="C00000"/>
                </a:solidFill>
                <a:effectLst/>
                <a:latin typeface="system-ui"/>
              </a:rPr>
              <a:t>也 要 堅 守 我 們 所 承 認 的 指 望 ， 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不 至 搖 動 ， 因 為 那 應 許 我 們 的 是 信 實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4100" b="1" i="0">
                <a:solidFill>
                  <a:srgbClr val="C00000"/>
                </a:solidFill>
                <a:effectLst/>
                <a:latin typeface="system-ui"/>
              </a:rPr>
              <a:t>又 要 彼 此 相 顧 ， 激 發 愛 心 ， 勉 勵 行 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你 們 </a:t>
            </a:r>
            <a:r>
              <a:rPr lang="ja-JP" altLang="en-US" sz="4100" b="1" i="0">
                <a:solidFill>
                  <a:srgbClr val="C00000"/>
                </a:solidFill>
                <a:effectLst/>
                <a:latin typeface="system-ui"/>
              </a:rPr>
              <a:t>不 可 停 止 聚 會 ， 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好 像 那 些 停 止 慣 了 的 人 ， 倒 要 彼 此 勸 勉 ， 既 知 道 （ 原 文 是 看 見 ） 那 日 子 臨 近 ， 就 更 當 如 此 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982524-3DB3-A759-D896-88381A3A0D02}"/>
              </a:ext>
            </a:extLst>
          </p:cNvPr>
          <p:cNvSpPr txBox="1"/>
          <p:nvPr/>
        </p:nvSpPr>
        <p:spPr>
          <a:xfrm>
            <a:off x="5715001" y="36693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三）耶穌所流的寶血替願悔改歸正的人說話</a:t>
            </a:r>
            <a:r>
              <a:rPr lang="en-US" altLang="ja-JP" sz="1800" dirty="0"/>
              <a:t> (cont.)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AE409B-2271-081C-9BCB-5449F67C1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6295-5788-EF48-8737-6FC5FF673D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98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3482</Words>
  <Application>Microsoft Macintosh PowerPoint</Application>
  <PresentationFormat>Widescreen</PresentationFormat>
  <Paragraphs>178</Paragraphs>
  <Slides>20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system-ui</vt:lpstr>
      <vt:lpstr>Office Theme</vt:lpstr>
      <vt:lpstr>主耶穌的寶血替我們說話</vt:lpstr>
      <vt:lpstr>Outline </vt:lpstr>
      <vt:lpstr>一）真實的永生之路如何進行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二) 回轉歸正於神的過程在於一再地蒙光照和悔改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三）耶穌所流的寶血替願悔改歸正的人說話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主耶穌的寶血替我們說話</dc:title>
  <dc:creator>Cheng, Shyueh-rwong C</dc:creator>
  <cp:lastModifiedBy>Cheng, Shyueh-rwong C</cp:lastModifiedBy>
  <cp:revision>3</cp:revision>
  <dcterms:created xsi:type="dcterms:W3CDTF">2025-09-21T11:52:50Z</dcterms:created>
  <dcterms:modified xsi:type="dcterms:W3CDTF">2025-09-21T14:02:05Z</dcterms:modified>
</cp:coreProperties>
</file>