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4" r:id="rId4"/>
    <p:sldId id="266" r:id="rId5"/>
    <p:sldId id="265" r:id="rId6"/>
    <p:sldId id="268" r:id="rId7"/>
    <p:sldId id="269" r:id="rId8"/>
    <p:sldId id="270" r:id="rId9"/>
    <p:sldId id="281" r:id="rId10"/>
    <p:sldId id="267" r:id="rId11"/>
    <p:sldId id="272" r:id="rId12"/>
    <p:sldId id="282" r:id="rId13"/>
    <p:sldId id="258" r:id="rId14"/>
    <p:sldId id="283" r:id="rId15"/>
    <p:sldId id="273" r:id="rId16"/>
    <p:sldId id="284" r:id="rId17"/>
    <p:sldId id="274" r:id="rId18"/>
    <p:sldId id="285" r:id="rId19"/>
    <p:sldId id="259" r:id="rId20"/>
    <p:sldId id="286" r:id="rId21"/>
    <p:sldId id="276" r:id="rId22"/>
    <p:sldId id="260" r:id="rId23"/>
    <p:sldId id="277" r:id="rId24"/>
    <p:sldId id="279" r:id="rId25"/>
    <p:sldId id="287" r:id="rId26"/>
    <p:sldId id="280" r:id="rId27"/>
    <p:sldId id="26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21"/>
  </p:normalViewPr>
  <p:slideViewPr>
    <p:cSldViewPr snapToGrid="0">
      <p:cViewPr varScale="1">
        <p:scale>
          <a:sx n="115" d="100"/>
          <a:sy n="115" d="100"/>
        </p:scale>
        <p:origin x="9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06C13-E544-114C-9BDE-1C6FB834BD91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74B33-2017-5249-A57C-0E1683CFA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5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7BD48-9D31-D7AD-758A-B717093B8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E9568-69B4-2E87-5B59-DBDC0BFBD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25A8-C17D-2331-F818-D3A394EC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A974-C282-6847-9A11-478710E75579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08578-662E-1D8E-DB11-A4677793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7A154-367D-C7BA-0761-1FCCFD12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7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A3EC-4848-4328-0848-AF00C7E2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210833-A9C1-0F4D-5D3C-C78F05768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7F142-5A9A-B0CE-072F-1BE63CDF4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A58F-F3C2-1A4A-9635-DDDB84B48B85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8A3F8-63DF-083E-EE0E-68009A6F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33EA6-8629-CE29-86B9-826C39E94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0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EA8542-5C51-0304-C4D9-6C29B63182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01D5E-F0EC-1BC6-1D73-98461AACC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CD547-CC5F-1E4A-7FF4-D1FF842D3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6665F-5F68-FE40-8D2E-C247C9D57490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B9215-27D6-53D7-B25D-1C512AFF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2EA0F-C336-2952-2724-2445AB44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7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6417E-8F4C-EEA2-F87E-2AFDBDC27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82855-D664-B7C3-BEAE-067012243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EA62B-A496-21AD-0B7D-F8B62E3C4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320A-E6CD-B049-80F5-2CB32BA78786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F8946-C656-B600-BA1F-E533995D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1096B-9C7A-820F-3093-403D68D2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4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6DF30-9B27-564E-4E8F-D3CB87F2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08941-4F3B-B99F-964F-2AB825274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55BAF-F952-08E2-60A2-B92298F9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5BFE-57C6-9A41-859F-1BEE71E26CCF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C22C-5A03-B13F-8BB8-07F568557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815E2-9EF9-6EA6-2763-FCC79017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5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F65F0-5D8B-6C0C-17C8-72641D3C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823DA-167C-E3EE-2B82-51941C637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F23733-DB7D-727C-A5D6-85F676284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45BF0-2196-23C3-8C7C-78E38D0A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AD23-F542-7C4B-9041-CA13C4108F40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0F66F-F577-13C5-6991-7A85F1DB0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23AAC-DB99-D66A-F188-4106A497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1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82B59-5333-3842-DE02-361D40E9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9CFE6-5E49-D2C0-9D53-3D395D0FD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301B0-7B4D-43FF-2666-196D867DB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2C76E1-015D-E70A-683F-A41679456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1C706C-B0F9-1566-F5D3-A71F05447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659A56-5490-AC96-F8CC-0C65A3B0A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E24B6-FE66-5547-A2B2-C55475D7D52F}" type="datetime1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A79771-0D3D-9A46-7E8F-9EAFA777E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121617-089B-7CEC-6D26-6EA173E5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9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1B0DD-204A-DA73-A3A4-6D4428F27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54DC75-E250-18ED-E008-93EAFD751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42D1-6D50-2F46-A0B3-C3A2C5688C0B}" type="datetime1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01E7B-BBE5-D541-1C7F-F1E92F8A2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35F7E-66C9-8759-D059-0C7384C3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6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D7CFE-420E-8AE3-5CF2-A67453BC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A74B-5DF1-BE40-8EC5-2B7756C33651}" type="datetime1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84810E-1FF5-58AE-44A8-07736AA8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6F01C-FC46-E91A-89F6-766EBF36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8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C407D-3053-DF47-41E8-86A90F1AB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E9147-8A0C-8F01-17D0-5123495B7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7C254-702F-7A63-04A8-421A9D8A9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B5E1C-ED83-1241-DF08-5C91F3A2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74ABF-D687-584E-8CD7-02C064621CFF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DA0E6-312B-F1B2-FD04-8B88D293A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A6B5E-B256-AF62-DCAE-1ADB748F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1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6F277-B5BB-4C55-BF6E-7D85E4C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6423D3-523A-1C63-BFF7-2CADB44FD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80671-8E2B-4FD9-D47A-C9BD6566E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4182D-AC44-2E3A-969C-D381A9D3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2AD8B-2728-BE4B-B63F-16E580E7AB9A}" type="datetime1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3D541-9F29-78F5-3AC7-6C9CFE4EB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3D8B1-A3A3-EAF2-FC38-E71182AD4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5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0CCEB6-79D2-409C-28BD-C1E5F5C8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4783C-4913-CC42-A844-357DE1994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725A1-DC54-6F29-BAE5-580EFD925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53F6C8-B92B-5B46-A951-0FE96FBA8057}" type="datetime1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7A088-2038-F709-027D-372CD3650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8360-7DD8-D82F-F435-3F2640869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E1A29F-BA8D-E945-9D72-FD3D15C57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46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8A1AD1-A7E1-7281-EA28-EDE6665CC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3736540"/>
          </a:xfrm>
        </p:spPr>
        <p:txBody>
          <a:bodyPr>
            <a:normAutofit/>
          </a:bodyPr>
          <a:lstStyle/>
          <a:p>
            <a:pPr algn="l"/>
            <a:r>
              <a:rPr lang="ja-JP" altLang="en-US"/>
              <a:t>兩位君王給我們的鑒誡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56273-4422-D0AD-AFD4-CEDD8D4AF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r>
              <a:rPr lang="en-US" altLang="ja-JP" dirty="0"/>
              <a:t>2026</a:t>
            </a:r>
            <a:r>
              <a:rPr lang="ja-JP" altLang="en-US"/>
              <a:t>年</a:t>
            </a:r>
            <a:r>
              <a:rPr lang="en-US" altLang="ja-JP" dirty="0"/>
              <a:t>6</a:t>
            </a:r>
            <a:r>
              <a:rPr lang="ja-JP" altLang="en-US"/>
              <a:t>月</a:t>
            </a:r>
            <a:r>
              <a:rPr lang="en-US" altLang="ja-JP" dirty="0"/>
              <a:t>14</a:t>
            </a:r>
            <a:r>
              <a:rPr lang="ja-JP" altLang="en-US"/>
              <a:t>日</a:t>
            </a:r>
            <a:endParaRPr lang="en-US" altLang="ja-JP" dirty="0"/>
          </a:p>
          <a:p>
            <a:r>
              <a:rPr lang="ja-JP" altLang="en-US"/>
              <a:t>柯春佳牧師</a:t>
            </a:r>
          </a:p>
          <a:p>
            <a:pPr algn="l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👑 KING SAUL SPIRIT vs. DAVID SPIRIT, ⚠️ Important Dispensational Note:,  Saul and David are Old-Testament historical figures (Israel’s kingdom  program). We use them illustratively, while doctrine and ...">
            <a:extLst>
              <a:ext uri="{FF2B5EF4-FFF2-40B4-BE49-F238E27FC236}">
                <a16:creationId xmlns:a16="http://schemas.microsoft.com/office/drawing/2014/main" id="{E0DE5DED-C5F4-FA30-A754-3F118A98C9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536"/>
          <a:stretch>
            <a:fillRect/>
          </a:stretch>
        </p:blipFill>
        <p:spPr>
          <a:xfrm>
            <a:off x="5640572" y="878224"/>
            <a:ext cx="5608830" cy="49909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95DA0-CBA9-8CDF-30BA-8B83E3C65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BE1A29F-BA8D-E945-9D72-FD3D15C570A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7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2E5AB-F150-02B6-4566-1E4920E8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ja-JP" sz="3200" dirty="0"/>
              <a:t>C) </a:t>
            </a:r>
            <a:r>
              <a:rPr lang="ja-JP" altLang="en-US" sz="3200"/>
              <a:t>掃羅憑自己的意念下達不合宜的統軍的命令</a:t>
            </a:r>
            <a:br>
              <a:rPr lang="en-US" altLang="ja-JP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6C1EF-226D-1342-403B-3FA014BF2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34" y="760164"/>
            <a:ext cx="11833952" cy="564063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約拿單卻不固執己意</a:t>
            </a:r>
            <a:r>
              <a:rPr lang="en-US" altLang="ja-JP" sz="12800" dirty="0"/>
              <a:t>, </a:t>
            </a:r>
            <a:r>
              <a:rPr lang="ja-JP" altLang="en-US" sz="12800"/>
              <a:t>但觀看情勢</a:t>
            </a:r>
            <a:endParaRPr lang="en-US" altLang="ja-JP" sz="1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撒上</a:t>
            </a:r>
            <a:r>
              <a:rPr lang="en-US" altLang="ja-JP" sz="12800" dirty="0"/>
              <a:t>14:6-12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6 </a:t>
            </a:r>
            <a:r>
              <a:rPr lang="en-US" sz="12800" dirty="0" err="1">
                <a:solidFill>
                  <a:srgbClr val="0432FF"/>
                </a:solidFill>
              </a:rPr>
              <a:t>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單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兵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年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：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如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過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未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禮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營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耶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施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展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能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力</a:t>
            </a:r>
            <a:r>
              <a:rPr lang="en-US" sz="12800" dirty="0">
                <a:solidFill>
                  <a:srgbClr val="0432FF"/>
                </a:solidFill>
              </a:rPr>
              <a:t> ； </a:t>
            </a:r>
            <a:r>
              <a:rPr lang="en-US" sz="12800" dirty="0" err="1">
                <a:solidFill>
                  <a:srgbClr val="0432FF"/>
                </a:solidFill>
              </a:rPr>
              <a:t>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耶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勝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乎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多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少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7 </a:t>
            </a:r>
            <a:r>
              <a:rPr lang="en-US" sz="12800" dirty="0" err="1">
                <a:solidFill>
                  <a:srgbClr val="0432FF"/>
                </a:solidFill>
              </a:rPr>
              <a:t>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兵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： </a:t>
            </a:r>
            <a:r>
              <a:rPr lang="en-US" sz="12800" dirty="0" err="1">
                <a:solidFill>
                  <a:srgbClr val="0432FF"/>
                </a:solidFill>
              </a:rPr>
              <a:t>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心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意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罷</a:t>
            </a:r>
            <a:r>
              <a:rPr lang="en-US" sz="12800" dirty="0">
                <a:solidFill>
                  <a:srgbClr val="0432FF"/>
                </a:solidFill>
              </a:rPr>
              <a:t> 。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跟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與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心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8 </a:t>
            </a:r>
            <a:r>
              <a:rPr lang="en-US" sz="12800" dirty="0" err="1">
                <a:solidFill>
                  <a:srgbClr val="0432FF"/>
                </a:solidFill>
              </a:rPr>
              <a:t>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單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：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要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過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些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使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看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見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9 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：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站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住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站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住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DD3AA-794B-7E19-7CCB-635F4DF00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59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BB7CB-C0A7-B0D3-3B3B-40675E85F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71" y="330506"/>
            <a:ext cx="11569673" cy="584645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14:6-12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據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11 </a:t>
            </a:r>
            <a:r>
              <a:rPr lang="en-US" sz="3200" dirty="0" err="1">
                <a:solidFill>
                  <a:srgbClr val="0432FF"/>
                </a:solidFill>
              </a:rPr>
              <a:t>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見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12 </a:t>
            </a:r>
            <a:r>
              <a:rPr lang="en-US" sz="3200" dirty="0" err="1">
                <a:solidFill>
                  <a:srgbClr val="0432FF"/>
                </a:solidFill>
              </a:rPr>
              <a:t>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119D3-53B1-3A9B-A6EE-89902D833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E2B6E2-D94A-5CBB-B0CA-0C87ECEBB23D}"/>
              </a:ext>
            </a:extLst>
          </p:cNvPr>
          <p:cNvSpPr txBox="1"/>
          <p:nvPr/>
        </p:nvSpPr>
        <p:spPr>
          <a:xfrm>
            <a:off x="5259888" y="136525"/>
            <a:ext cx="6093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/>
              <a:t>C) </a:t>
            </a:r>
            <a:r>
              <a:rPr lang="ja-JP" altLang="en-US" sz="1800"/>
              <a:t>掃羅憑自己的意念下達不合宜的統軍的命令</a:t>
            </a:r>
            <a:r>
              <a:rPr lang="en-US" altLang="ja-JP" sz="1800" dirty="0"/>
              <a:t> (continued) </a:t>
            </a:r>
            <a:br>
              <a:rPr lang="en-US" altLang="ja-JP" sz="18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96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AD2EB-8E5D-3A4A-694C-5E715F35A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80" y="385132"/>
            <a:ext cx="11437307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14:23</a:t>
            </a:r>
          </a:p>
          <a:p>
            <a:pPr marL="0" indent="0"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23</a:t>
            </a:r>
            <a:r>
              <a:rPr lang="en-US" sz="3200" dirty="0">
                <a:solidFill>
                  <a:srgbClr val="0432FF"/>
                </a:solidFill>
              </a:rPr>
              <a:t> 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日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勝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文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3CB84-43BC-1FA5-07BB-2FF3782F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3CC6B-53DA-0C2A-BC5C-548698ADA629}"/>
              </a:ext>
            </a:extLst>
          </p:cNvPr>
          <p:cNvSpPr txBox="1"/>
          <p:nvPr/>
        </p:nvSpPr>
        <p:spPr>
          <a:xfrm>
            <a:off x="5259888" y="136525"/>
            <a:ext cx="6093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/>
              <a:t>C) </a:t>
            </a:r>
            <a:r>
              <a:rPr lang="ja-JP" altLang="en-US" sz="1800"/>
              <a:t>掃羅憑自己的意念下達不合宜的統軍的命令</a:t>
            </a:r>
            <a:r>
              <a:rPr lang="en-US" altLang="ja-JP" sz="1800" dirty="0"/>
              <a:t> (continued) </a:t>
            </a:r>
            <a:br>
              <a:rPr lang="en-US" altLang="ja-JP" sz="18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08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29EA7-F4D6-DD25-62CD-B3B20E22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242461"/>
            <a:ext cx="1127574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D.</a:t>
            </a:r>
            <a:r>
              <a:rPr lang="ja-JP" altLang="en-US" sz="3200"/>
              <a:t>神命掃羅滅亞瑪力人，他卻順服神的話語一半</a:t>
            </a:r>
            <a:br>
              <a:rPr lang="ja-JP" altLang="en-US" sz="320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F1F94-DE1B-9A7A-CE9D-2DB02E843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29" y="1108364"/>
            <a:ext cx="11851888" cy="5749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15:1-3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432FF"/>
                </a:solidFill>
              </a:rPr>
              <a:t>15 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話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2 </a:t>
            </a:r>
            <a:r>
              <a:rPr lang="en-US" sz="3200" dirty="0" err="1">
                <a:solidFill>
                  <a:srgbClr val="0432FF"/>
                </a:solidFill>
              </a:rPr>
              <a:t>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候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忘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3 </a:t>
            </a:r>
            <a:r>
              <a:rPr lang="en-US" sz="3200" dirty="0" err="1">
                <a:solidFill>
                  <a:srgbClr val="0432FF"/>
                </a:solidFill>
              </a:rPr>
              <a:t>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女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童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牛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羊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駝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endParaRPr lang="ja-JP" altLang="en-US" sz="3200"/>
          </a:p>
          <a:p>
            <a:pPr marL="0" indent="0">
              <a:buNone/>
            </a:pPr>
            <a:endParaRPr lang="en-US" altLang="ja-JP" sz="3500" dirty="0"/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FA29A-5EDE-2AD6-F947-1B7075E1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00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C09DE-FD61-673D-40FD-A98E9AF12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15" y="735861"/>
            <a:ext cx="111867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15:7-9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7 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珥</a:t>
            </a:r>
            <a:r>
              <a:rPr lang="en-US" sz="32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甲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民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C00000"/>
                </a:solidFill>
              </a:rPr>
              <a:t>掃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羅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和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百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姓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卻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憐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惜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亞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甲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也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愛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惜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上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牛</a:t>
            </a:r>
            <a:r>
              <a:rPr lang="en-US" sz="3200" dirty="0">
                <a:solidFill>
                  <a:srgbClr val="C00000"/>
                </a:solidFill>
              </a:rPr>
              <a:t> 、 </a:t>
            </a:r>
            <a:r>
              <a:rPr lang="en-US" sz="3200" dirty="0" err="1">
                <a:solidFill>
                  <a:srgbClr val="C00000"/>
                </a:solidFill>
              </a:rPr>
              <a:t>羊</a:t>
            </a:r>
            <a:r>
              <a:rPr lang="en-US" sz="3200" dirty="0">
                <a:solidFill>
                  <a:srgbClr val="C00000"/>
                </a:solidFill>
              </a:rPr>
              <a:t> 、 </a:t>
            </a:r>
            <a:r>
              <a:rPr lang="en-US" sz="3200" dirty="0" err="1">
                <a:solidFill>
                  <a:srgbClr val="C00000"/>
                </a:solidFill>
              </a:rPr>
              <a:t>牛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犢</a:t>
            </a:r>
            <a:r>
              <a:rPr lang="en-US" sz="3200" dirty="0">
                <a:solidFill>
                  <a:srgbClr val="C00000"/>
                </a:solidFill>
              </a:rPr>
              <a:t> 、 </a:t>
            </a:r>
            <a:r>
              <a:rPr lang="en-US" sz="3200" dirty="0" err="1">
                <a:solidFill>
                  <a:srgbClr val="C00000"/>
                </a:solidFill>
              </a:rPr>
              <a:t>羊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羔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並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切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美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物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滅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絕</a:t>
            </a:r>
            <a:r>
              <a:rPr lang="en-US" sz="3200" dirty="0">
                <a:solidFill>
                  <a:srgbClr val="C00000"/>
                </a:solidFill>
              </a:rPr>
              <a:t> 。 </a:t>
            </a:r>
            <a:r>
              <a:rPr lang="en-US" sz="3200" dirty="0" err="1">
                <a:solidFill>
                  <a:srgbClr val="C00000"/>
                </a:solidFill>
              </a:rPr>
              <a:t>凡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賤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瘦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盡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了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58A3A-07D9-4AA7-DC51-6EFC7D9E8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29020-D816-710C-E4BE-DBD28C8F5874}"/>
              </a:ext>
            </a:extLst>
          </p:cNvPr>
          <p:cNvSpPr txBox="1"/>
          <p:nvPr/>
        </p:nvSpPr>
        <p:spPr>
          <a:xfrm>
            <a:off x="4822521" y="290610"/>
            <a:ext cx="677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D.</a:t>
            </a:r>
            <a:r>
              <a:rPr lang="ja-JP" altLang="en-US" sz="1800"/>
              <a:t>神命掃羅滅亞瑪力人，他卻順服神的話語一半</a:t>
            </a:r>
            <a:r>
              <a:rPr lang="en-US" altLang="ja-JP" sz="1800" dirty="0"/>
              <a:t> (continued)</a:t>
            </a:r>
            <a:br>
              <a:rPr lang="ja-JP" altLang="en-US" sz="180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96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8A57D-CF85-1EE9-565C-EE0E26FE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28" y="249314"/>
            <a:ext cx="11863040" cy="799143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15:10-16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11 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令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愁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12 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記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甲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13 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願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endParaRPr lang="en-US" sz="112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ja-JP" altLang="en-US" sz="1120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BDCEB-DF96-FADE-E91D-DCC3C513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5AC146-0F53-7099-9BB6-E759268314D8}"/>
              </a:ext>
            </a:extLst>
          </p:cNvPr>
          <p:cNvSpPr txBox="1"/>
          <p:nvPr/>
        </p:nvSpPr>
        <p:spPr>
          <a:xfrm>
            <a:off x="4822521" y="290610"/>
            <a:ext cx="677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D.</a:t>
            </a:r>
            <a:r>
              <a:rPr lang="ja-JP" altLang="en-US" sz="1800"/>
              <a:t>神命掃羅滅亞瑪力人，他卻順服神的話語一半</a:t>
            </a:r>
            <a:r>
              <a:rPr lang="en-US" altLang="ja-JP" sz="1800" dirty="0"/>
              <a:t> (continued)</a:t>
            </a:r>
            <a:br>
              <a:rPr lang="ja-JP" altLang="en-US" sz="180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14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13999-51E0-921F-6E12-FDF31D51D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11" y="936941"/>
            <a:ext cx="11015547" cy="435133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9800" b="1" baseline="30000" dirty="0">
                <a:solidFill>
                  <a:srgbClr val="0432FF"/>
                </a:solidFill>
              </a:rPr>
              <a:t>14 </a:t>
            </a:r>
            <a:r>
              <a:rPr lang="en-US" sz="9800" dirty="0" err="1">
                <a:solidFill>
                  <a:srgbClr val="0432FF"/>
                </a:solidFill>
              </a:rPr>
              <a:t>撒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母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耳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說</a:t>
            </a:r>
            <a:r>
              <a:rPr lang="en-US" sz="9800" dirty="0">
                <a:solidFill>
                  <a:srgbClr val="0432FF"/>
                </a:solidFill>
              </a:rPr>
              <a:t> ： </a:t>
            </a:r>
            <a:r>
              <a:rPr lang="en-US" sz="9800" dirty="0" err="1">
                <a:solidFill>
                  <a:srgbClr val="0432FF"/>
                </a:solidFill>
              </a:rPr>
              <a:t>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耳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中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聽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見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有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羊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叫</a:t>
            </a:r>
            <a:r>
              <a:rPr lang="en-US" sz="9800" dirty="0">
                <a:solidFill>
                  <a:srgbClr val="0432FF"/>
                </a:solidFill>
              </a:rPr>
              <a:t> 、 </a:t>
            </a:r>
            <a:r>
              <a:rPr lang="en-US" sz="9800" dirty="0" err="1">
                <a:solidFill>
                  <a:srgbClr val="0432FF"/>
                </a:solidFill>
              </a:rPr>
              <a:t>牛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鳴</a:t>
            </a:r>
            <a:r>
              <a:rPr lang="en-US" sz="9800" dirty="0">
                <a:solidFill>
                  <a:srgbClr val="0432FF"/>
                </a:solidFill>
              </a:rPr>
              <a:t> ， </a:t>
            </a:r>
            <a:r>
              <a:rPr lang="en-US" sz="9800" dirty="0" err="1">
                <a:solidFill>
                  <a:srgbClr val="0432FF"/>
                </a:solidFill>
              </a:rPr>
              <a:t>是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從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哪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裡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來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呢</a:t>
            </a:r>
            <a:r>
              <a:rPr lang="en-US" sz="9800" dirty="0">
                <a:solidFill>
                  <a:srgbClr val="0432FF"/>
                </a:solidFill>
              </a:rPr>
              <a:t> ？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9800" b="1" baseline="30000" dirty="0">
                <a:solidFill>
                  <a:srgbClr val="0432FF"/>
                </a:solidFill>
              </a:rPr>
              <a:t>15 </a:t>
            </a:r>
            <a:r>
              <a:rPr lang="en-US" sz="9800" dirty="0" err="1">
                <a:solidFill>
                  <a:srgbClr val="0432FF"/>
                </a:solidFill>
              </a:rPr>
              <a:t>掃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羅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說</a:t>
            </a:r>
            <a:r>
              <a:rPr lang="en-US" sz="9800" dirty="0">
                <a:solidFill>
                  <a:srgbClr val="0432FF"/>
                </a:solidFill>
              </a:rPr>
              <a:t> ： </a:t>
            </a:r>
            <a:r>
              <a:rPr lang="en-US" sz="9800" dirty="0" err="1">
                <a:solidFill>
                  <a:srgbClr val="0432FF"/>
                </a:solidFill>
              </a:rPr>
              <a:t>這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是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百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姓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從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亞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瑪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力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人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那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裡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帶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來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； </a:t>
            </a:r>
            <a:r>
              <a:rPr lang="en-US" sz="9800" dirty="0" err="1">
                <a:solidFill>
                  <a:srgbClr val="0432FF"/>
                </a:solidFill>
              </a:rPr>
              <a:t>因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為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他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愛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惜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上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好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牛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羊</a:t>
            </a:r>
            <a:r>
              <a:rPr lang="en-US" sz="9800" dirty="0">
                <a:solidFill>
                  <a:srgbClr val="0432FF"/>
                </a:solidFill>
              </a:rPr>
              <a:t> ， </a:t>
            </a:r>
            <a:r>
              <a:rPr lang="en-US" sz="9800" dirty="0" err="1">
                <a:solidFill>
                  <a:srgbClr val="0432FF"/>
                </a:solidFill>
              </a:rPr>
              <a:t>要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獻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與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耶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和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華</a:t>
            </a:r>
            <a:r>
              <a:rPr lang="en-US" sz="9800" dirty="0">
                <a:solidFill>
                  <a:srgbClr val="0432FF"/>
                </a:solidFill>
              </a:rPr>
              <a:t> ─ </a:t>
            </a:r>
            <a:r>
              <a:rPr lang="en-US" sz="9800" dirty="0" err="1">
                <a:solidFill>
                  <a:srgbClr val="0432FF"/>
                </a:solidFill>
              </a:rPr>
              <a:t>你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神</a:t>
            </a:r>
            <a:r>
              <a:rPr lang="en-US" sz="9800" dirty="0">
                <a:solidFill>
                  <a:srgbClr val="0432FF"/>
                </a:solidFill>
              </a:rPr>
              <a:t> ； </a:t>
            </a:r>
            <a:r>
              <a:rPr lang="en-US" sz="9800" dirty="0" err="1">
                <a:solidFill>
                  <a:srgbClr val="0432FF"/>
                </a:solidFill>
              </a:rPr>
              <a:t>其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餘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， </a:t>
            </a:r>
            <a:r>
              <a:rPr lang="en-US" sz="9800" dirty="0" err="1">
                <a:solidFill>
                  <a:srgbClr val="0432FF"/>
                </a:solidFill>
              </a:rPr>
              <a:t>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都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滅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盡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了</a:t>
            </a:r>
            <a:r>
              <a:rPr lang="en-US" sz="9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9800" b="1" baseline="30000" dirty="0">
                <a:solidFill>
                  <a:srgbClr val="0432FF"/>
                </a:solidFill>
              </a:rPr>
              <a:t>16 </a:t>
            </a:r>
            <a:r>
              <a:rPr lang="en-US" sz="9800" dirty="0" err="1">
                <a:solidFill>
                  <a:srgbClr val="0432FF"/>
                </a:solidFill>
              </a:rPr>
              <a:t>撒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母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耳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對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掃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羅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說</a:t>
            </a:r>
            <a:r>
              <a:rPr lang="en-US" sz="9800" dirty="0">
                <a:solidFill>
                  <a:srgbClr val="0432FF"/>
                </a:solidFill>
              </a:rPr>
              <a:t> ： </a:t>
            </a:r>
            <a:r>
              <a:rPr lang="en-US" sz="9800" dirty="0" err="1">
                <a:solidFill>
                  <a:srgbClr val="0432FF"/>
                </a:solidFill>
              </a:rPr>
              <a:t>你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住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口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罷</a:t>
            </a:r>
            <a:r>
              <a:rPr lang="en-US" sz="9800" dirty="0">
                <a:solidFill>
                  <a:srgbClr val="0432FF"/>
                </a:solidFill>
              </a:rPr>
              <a:t> ！ </a:t>
            </a:r>
            <a:r>
              <a:rPr lang="en-US" sz="9800" dirty="0" err="1">
                <a:solidFill>
                  <a:srgbClr val="0432FF"/>
                </a:solidFill>
              </a:rPr>
              <a:t>等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將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耶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和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華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昨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夜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我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所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說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的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話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告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訴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你</a:t>
            </a:r>
            <a:r>
              <a:rPr lang="en-US" sz="9800" dirty="0">
                <a:solidFill>
                  <a:srgbClr val="0432FF"/>
                </a:solidFill>
              </a:rPr>
              <a:t> 。 </a:t>
            </a:r>
            <a:r>
              <a:rPr lang="en-US" sz="9800" dirty="0" err="1">
                <a:solidFill>
                  <a:srgbClr val="0432FF"/>
                </a:solidFill>
              </a:rPr>
              <a:t>掃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羅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說</a:t>
            </a:r>
            <a:r>
              <a:rPr lang="en-US" sz="9800" dirty="0">
                <a:solidFill>
                  <a:srgbClr val="0432FF"/>
                </a:solidFill>
              </a:rPr>
              <a:t> ： </a:t>
            </a:r>
            <a:r>
              <a:rPr lang="en-US" sz="9800" dirty="0" err="1">
                <a:solidFill>
                  <a:srgbClr val="0432FF"/>
                </a:solidFill>
              </a:rPr>
              <a:t>請</a:t>
            </a:r>
            <a:r>
              <a:rPr lang="en-US" sz="9800" dirty="0">
                <a:solidFill>
                  <a:srgbClr val="0432FF"/>
                </a:solidFill>
              </a:rPr>
              <a:t> </a:t>
            </a:r>
            <a:r>
              <a:rPr lang="en-US" sz="9800" dirty="0" err="1">
                <a:solidFill>
                  <a:srgbClr val="0432FF"/>
                </a:solidFill>
              </a:rPr>
              <a:t>講</a:t>
            </a:r>
            <a:r>
              <a:rPr lang="en-US" sz="9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2BF94-AEDA-69EB-633D-5AE2E3BE0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D58073-4009-145A-BA36-712FC4FBEBF7}"/>
              </a:ext>
            </a:extLst>
          </p:cNvPr>
          <p:cNvSpPr txBox="1"/>
          <p:nvPr/>
        </p:nvSpPr>
        <p:spPr>
          <a:xfrm>
            <a:off x="4822521" y="290610"/>
            <a:ext cx="677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D.</a:t>
            </a:r>
            <a:r>
              <a:rPr lang="ja-JP" altLang="en-US" sz="1800"/>
              <a:t>神命掃羅滅亞瑪力人，他卻順服神的話語一半</a:t>
            </a:r>
            <a:r>
              <a:rPr lang="en-US" altLang="ja-JP" sz="1800" dirty="0"/>
              <a:t> (continued)</a:t>
            </a:r>
            <a:br>
              <a:rPr lang="ja-JP" altLang="en-US" sz="180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320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F2307-227D-B631-7009-1562DEA91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690" y="613775"/>
            <a:ext cx="11684620" cy="681657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15:20-21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20 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令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路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21 </a:t>
            </a:r>
            <a:r>
              <a:rPr lang="en-US" sz="3200" dirty="0" err="1">
                <a:solidFill>
                  <a:srgbClr val="0432FF"/>
                </a:solidFill>
              </a:rPr>
              <a:t>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羊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─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ja-JP" altLang="en-US" sz="800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483A0-D819-2464-DB16-BFAD8E5F5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6A079-B8AE-E503-C44B-EBAD92A3B145}"/>
              </a:ext>
            </a:extLst>
          </p:cNvPr>
          <p:cNvSpPr txBox="1"/>
          <p:nvPr/>
        </p:nvSpPr>
        <p:spPr>
          <a:xfrm>
            <a:off x="4822521" y="290610"/>
            <a:ext cx="6776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D.</a:t>
            </a:r>
            <a:r>
              <a:rPr lang="ja-JP" altLang="en-US" sz="1800"/>
              <a:t>神命掃羅滅亞瑪力人，他卻順服神的話語一半</a:t>
            </a:r>
            <a:r>
              <a:rPr lang="en-US" altLang="ja-JP" sz="1800" dirty="0"/>
              <a:t> (continued)</a:t>
            </a:r>
            <a:br>
              <a:rPr lang="ja-JP" altLang="en-US" sz="180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76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D50A9-9C8C-2907-184B-FF7E54DF3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638" y="375965"/>
            <a:ext cx="11695771" cy="634550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800"/>
              <a:t>撒上</a:t>
            </a:r>
            <a:r>
              <a:rPr lang="en-US" altLang="ja-JP" sz="3800" dirty="0"/>
              <a:t>15:22-23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22 </a:t>
            </a:r>
            <a:r>
              <a:rPr lang="en-US" sz="3800" dirty="0" err="1">
                <a:solidFill>
                  <a:srgbClr val="0432FF"/>
                </a:solidFill>
              </a:rPr>
              <a:t>撒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母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耳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說</a:t>
            </a:r>
            <a:r>
              <a:rPr lang="en-US" sz="3800" dirty="0">
                <a:solidFill>
                  <a:srgbClr val="0432FF"/>
                </a:solidFill>
              </a:rPr>
              <a:t> ： </a:t>
            </a:r>
            <a:r>
              <a:rPr lang="en-US" sz="3800" dirty="0" err="1">
                <a:solidFill>
                  <a:srgbClr val="0432FF"/>
                </a:solidFill>
              </a:rPr>
              <a:t>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悅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燔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平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安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豈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如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悅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人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他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話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呢</a:t>
            </a:r>
            <a:r>
              <a:rPr lang="en-US" sz="3800" dirty="0">
                <a:solidFill>
                  <a:srgbClr val="0432FF"/>
                </a:solidFill>
              </a:rPr>
              <a:t> ？ </a:t>
            </a:r>
            <a:r>
              <a:rPr lang="en-US" sz="3800" dirty="0" err="1">
                <a:solidFill>
                  <a:srgbClr val="0432FF"/>
                </a:solidFill>
              </a:rPr>
              <a:t>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勝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於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獻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祭</a:t>
            </a:r>
            <a:r>
              <a:rPr lang="en-US" sz="3800" dirty="0">
                <a:solidFill>
                  <a:srgbClr val="0432FF"/>
                </a:solidFill>
              </a:rPr>
              <a:t> ； </a:t>
            </a:r>
            <a:r>
              <a:rPr lang="en-US" sz="3800" dirty="0" err="1">
                <a:solidFill>
                  <a:srgbClr val="0432FF"/>
                </a:solidFill>
              </a:rPr>
              <a:t>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勝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於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公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羊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脂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油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23 </a:t>
            </a:r>
            <a:r>
              <a:rPr lang="en-US" sz="3800" dirty="0" err="1">
                <a:solidFill>
                  <a:srgbClr val="0432FF"/>
                </a:solidFill>
              </a:rPr>
              <a:t>悖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與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術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相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等</a:t>
            </a:r>
            <a:r>
              <a:rPr lang="en-US" sz="3800" dirty="0">
                <a:solidFill>
                  <a:srgbClr val="0432FF"/>
                </a:solidFill>
              </a:rPr>
              <a:t> ； </a:t>
            </a:r>
            <a:r>
              <a:rPr lang="en-US" sz="3800" dirty="0" err="1">
                <a:solidFill>
                  <a:srgbClr val="0432FF"/>
                </a:solidFill>
              </a:rPr>
              <a:t>頑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梗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與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虛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像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罪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相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同</a:t>
            </a:r>
            <a:r>
              <a:rPr lang="en-US" sz="3800" dirty="0">
                <a:solidFill>
                  <a:srgbClr val="0432FF"/>
                </a:solidFill>
              </a:rPr>
              <a:t> 。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既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命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令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也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厭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你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作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王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800" dirty="0">
              <a:solidFill>
                <a:srgbClr val="0432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800"/>
              <a:t>以致耶和華神的靈離開掃羅</a:t>
            </a:r>
            <a:endParaRPr lang="en-US" altLang="ja-JP" sz="3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800"/>
              <a:t>撒上</a:t>
            </a:r>
            <a:r>
              <a:rPr lang="en-US" altLang="ja-JP" sz="3800" dirty="0"/>
              <a:t>16:14</a:t>
            </a:r>
            <a:endParaRPr lang="en-US" sz="3800" dirty="0"/>
          </a:p>
          <a:p>
            <a:pPr marL="0" indent="0">
              <a:buNone/>
            </a:pPr>
            <a:r>
              <a:rPr lang="en-US" sz="3800" b="1" baseline="30000" dirty="0">
                <a:solidFill>
                  <a:srgbClr val="0432FF"/>
                </a:solidFill>
              </a:rPr>
              <a:t>14 </a:t>
            </a:r>
            <a:r>
              <a:rPr lang="en-US" sz="3800" dirty="0" err="1">
                <a:solidFill>
                  <a:srgbClr val="0432FF"/>
                </a:solidFill>
              </a:rPr>
              <a:t>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的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靈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離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開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掃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羅</a:t>
            </a:r>
            <a:r>
              <a:rPr lang="en-US" sz="3800" dirty="0">
                <a:solidFill>
                  <a:srgbClr val="0432FF"/>
                </a:solidFill>
              </a:rPr>
              <a:t> ， </a:t>
            </a:r>
            <a:r>
              <a:rPr lang="en-US" sz="3800" dirty="0" err="1">
                <a:solidFill>
                  <a:srgbClr val="0432FF"/>
                </a:solidFill>
              </a:rPr>
              <a:t>有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惡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魔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從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耶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和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華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那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裡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來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擾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亂</a:t>
            </a:r>
            <a:r>
              <a:rPr lang="en-US" sz="3800" dirty="0">
                <a:solidFill>
                  <a:srgbClr val="0432FF"/>
                </a:solidFill>
              </a:rPr>
              <a:t> </a:t>
            </a:r>
            <a:r>
              <a:rPr lang="en-US" sz="3800" dirty="0" err="1">
                <a:solidFill>
                  <a:srgbClr val="0432FF"/>
                </a:solidFill>
              </a:rPr>
              <a:t>他</a:t>
            </a:r>
            <a:r>
              <a:rPr lang="en-US" sz="3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2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F132D-EC59-0F03-5F54-906500AF9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14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12C40-8AE9-8316-8ED3-0F3D53BB1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73" y="-1255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E.</a:t>
            </a:r>
            <a:r>
              <a:rPr lang="ja-JP" altLang="en-US" sz="3200"/>
              <a:t>掃羅王嫉恨大衛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74C26-7615-B23A-3A8D-962664D99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84" y="888922"/>
            <a:ext cx="11673470" cy="534747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18:6-12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6 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候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喜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磬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舞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7 </a:t>
            </a:r>
            <a:r>
              <a:rPr lang="en-US" sz="3200" dirty="0" err="1">
                <a:solidFill>
                  <a:srgbClr val="0432FF"/>
                </a:solidFill>
              </a:rPr>
              <a:t>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千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萬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怒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話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起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BC97-CB53-0140-F9D2-BE36948E1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4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8A7C-21B2-2834-E0E1-9087E9C5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06" y="166822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3200" b="1"/>
              <a:t>以色列頭兩位王都是撒母耳膏立的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0310C-2840-4604-1415-6C34C1C76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05" y="1384951"/>
            <a:ext cx="11937695" cy="510398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3200" dirty="0"/>
              <a:t>A) </a:t>
            </a:r>
            <a:r>
              <a:rPr lang="ja-JP" altLang="en-US" sz="3200"/>
              <a:t>原先掃羅王也蠻有優點的</a:t>
            </a:r>
            <a:endParaRPr lang="en-US" sz="3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/>
              <a:t>a.</a:t>
            </a:r>
            <a:r>
              <a:rPr lang="ja-JP" altLang="en-US" sz="3200"/>
              <a:t>他看自己卑微不配</a:t>
            </a:r>
            <a:r>
              <a:rPr lang="en-US" altLang="ja-JP" sz="3200" dirty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10:21-22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21 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特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族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C00000"/>
                </a:solidFill>
              </a:rPr>
              <a:t>眾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找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卻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著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0432FF"/>
                </a:solidFill>
              </a:rPr>
              <a:t>，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22 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？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藏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在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器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具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中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了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0432FF"/>
                </a:solidFill>
              </a:rPr>
              <a:t>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ja-JP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30CE7-8159-3688-D2FC-A235646C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9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B9340-8BBA-1598-7857-518B383A2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2" y="398269"/>
            <a:ext cx="11383537" cy="4351338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/>
              <a:t>撒上</a:t>
            </a:r>
            <a:r>
              <a:rPr lang="en-US" altLang="ja-JP" dirty="0"/>
              <a:t>18:6-12 (continued)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10 </a:t>
            </a:r>
            <a:r>
              <a:rPr lang="en-US" dirty="0" err="1">
                <a:solidFill>
                  <a:srgbClr val="0432FF"/>
                </a:solidFill>
              </a:rPr>
              <a:t>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日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身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上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中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言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亂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語</a:t>
            </a:r>
            <a:r>
              <a:rPr lang="en-US" dirty="0">
                <a:solidFill>
                  <a:srgbClr val="0432FF"/>
                </a:solidFill>
              </a:rPr>
              <a:t> 。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常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彈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琴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拿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槍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11 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一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掄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要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透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釘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上</a:t>
            </a:r>
            <a:r>
              <a:rPr lang="en-US" dirty="0">
                <a:solidFill>
                  <a:srgbClr val="0432FF"/>
                </a:solidFill>
              </a:rPr>
              <a:t> 。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躲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避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兩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次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12 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； </a:t>
            </a:r>
            <a:r>
              <a:rPr lang="en-US" dirty="0" err="1">
                <a:solidFill>
                  <a:srgbClr val="0432FF"/>
                </a:solidFill>
              </a:rPr>
              <a:t>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離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己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648A3-67C0-2306-E069-58D5BDD9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E1B8F-A835-0625-D0DA-F17539009E8A}"/>
              </a:ext>
            </a:extLst>
          </p:cNvPr>
          <p:cNvSpPr txBox="1"/>
          <p:nvPr/>
        </p:nvSpPr>
        <p:spPr>
          <a:xfrm>
            <a:off x="7206476" y="213603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E.</a:t>
            </a:r>
            <a:r>
              <a:rPr lang="ja-JP" altLang="en-US" sz="1800"/>
              <a:t>掃羅王嫉恨大衛</a:t>
            </a:r>
            <a:r>
              <a:rPr lang="en-US" altLang="ja-JP" sz="1800" dirty="0"/>
              <a:t> (Continued)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81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DAB31-D64D-6077-344F-E490D3BCB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663" y="8554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/>
              <a:t>於是，掃羅王處心積慮要置大衛於死地</a:t>
            </a:r>
          </a:p>
          <a:p>
            <a:r>
              <a:rPr lang="ja-JP" altLang="en-US"/>
              <a:t>撒上</a:t>
            </a:r>
            <a:r>
              <a:rPr lang="en-US" altLang="ja-JP" dirty="0"/>
              <a:t>18:17</a:t>
            </a:r>
            <a:endParaRPr lang="ja-JP" altLang="en-US"/>
          </a:p>
          <a:p>
            <a:r>
              <a:rPr lang="ja-JP" altLang="en-US"/>
              <a:t>撒上</a:t>
            </a:r>
            <a:r>
              <a:rPr lang="en-US" altLang="ja-JP" dirty="0"/>
              <a:t>18:20-21</a:t>
            </a:r>
          </a:p>
          <a:p>
            <a:pPr marL="0" indent="0">
              <a:buNone/>
            </a:pPr>
            <a:endParaRPr lang="ja-JP" altLang="en-US"/>
          </a:p>
          <a:p>
            <a:pPr marL="0" indent="0">
              <a:buNone/>
            </a:pPr>
            <a:r>
              <a:rPr lang="ja-JP" altLang="en-US"/>
              <a:t>他兒子約拿單也愛大衛，甚至與他結盟</a:t>
            </a:r>
          </a:p>
          <a:p>
            <a:r>
              <a:rPr lang="ja-JP" altLang="en-US"/>
              <a:t>撒上</a:t>
            </a:r>
            <a:r>
              <a:rPr lang="en-US" altLang="ja-JP" dirty="0"/>
              <a:t>20:30-33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4C09E-C9C2-6890-338C-CBD1CA86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AE676A-6688-8E72-0D30-540D31E374D9}"/>
              </a:ext>
            </a:extLst>
          </p:cNvPr>
          <p:cNvSpPr txBox="1"/>
          <p:nvPr/>
        </p:nvSpPr>
        <p:spPr>
          <a:xfrm>
            <a:off x="7206476" y="213603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E.</a:t>
            </a:r>
            <a:r>
              <a:rPr lang="ja-JP" altLang="en-US" sz="1800"/>
              <a:t>掃羅王嫉恨大衛</a:t>
            </a:r>
            <a:r>
              <a:rPr lang="en-US" altLang="ja-JP" sz="1800" dirty="0"/>
              <a:t> (Continued)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93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D7CB7-8C43-B09B-B472-4DCD204A4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88" y="136525"/>
            <a:ext cx="10727473" cy="727695"/>
          </a:xfrm>
        </p:spPr>
        <p:txBody>
          <a:bodyPr>
            <a:normAutofit/>
          </a:bodyPr>
          <a:lstStyle/>
          <a:p>
            <a:r>
              <a:rPr lang="en-US" sz="3200" dirty="0"/>
              <a:t>F. </a:t>
            </a:r>
            <a:r>
              <a:rPr lang="ja-JP" altLang="en-US" sz="3200"/>
              <a:t>掃羅王與大衛之間的互動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96CAC-DC0E-0238-B0B5-1487497FC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27" y="974551"/>
            <a:ext cx="11472746" cy="5468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誰對大衛好，誰就要遭殃</a:t>
            </a:r>
            <a:endParaRPr lang="en-US" altLang="ja-JP" sz="3200" dirty="0"/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r>
              <a:rPr lang="en-US" sz="3200" dirty="0"/>
              <a:t>a.</a:t>
            </a:r>
            <a:r>
              <a:rPr lang="ja-JP" altLang="en-US" sz="3200"/>
              <a:t>挪伯祭司亞希米勒</a:t>
            </a:r>
          </a:p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22:11-17</a:t>
            </a:r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r>
              <a:rPr lang="en-US" sz="3200" dirty="0"/>
              <a:t>b.</a:t>
            </a:r>
            <a:r>
              <a:rPr lang="ja-JP" altLang="en-US" sz="3200"/>
              <a:t>瞎捧掃羅的多益將將祭司家的</a:t>
            </a:r>
            <a:r>
              <a:rPr lang="en-US" altLang="ja-JP" sz="3200" dirty="0"/>
              <a:t>85</a:t>
            </a:r>
            <a:r>
              <a:rPr lang="ja-JP" altLang="en-US" sz="3200"/>
              <a:t>人殺了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22:18, 19-23</a:t>
            </a:r>
          </a:p>
          <a:p>
            <a:pPr marL="0" indent="0">
              <a:buNone/>
            </a:pPr>
            <a:endParaRPr lang="ja-JP" alt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488DC-CC38-2AE7-526D-95E02B79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33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AA486-9A6B-FF4D-6E80-52B19C7D8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698" y="677050"/>
            <a:ext cx="10515600" cy="6180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c.</a:t>
            </a:r>
            <a:r>
              <a:rPr lang="ja-JP" altLang="en-US" sz="3200"/>
              <a:t>大衛求問耶和華可不可以救基伊拉？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23:1-5-10-12</a:t>
            </a:r>
            <a:endParaRPr lang="ja-JP" altLang="en-US" sz="320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d.</a:t>
            </a:r>
            <a:r>
              <a:rPr lang="ja-JP" altLang="en-US" sz="3200"/>
              <a:t>掃羅尋索大衛不成</a:t>
            </a:r>
          </a:p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23:14-29</a:t>
            </a:r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r>
              <a:rPr lang="en-US" sz="3200" dirty="0"/>
              <a:t>e.</a:t>
            </a:r>
            <a:r>
              <a:rPr lang="ja-JP" altLang="en-US" sz="3200"/>
              <a:t>大衛在隱基底不害掃羅</a:t>
            </a:r>
          </a:p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24:1-15</a:t>
            </a:r>
          </a:p>
          <a:p>
            <a:pPr marL="0" indent="0">
              <a:buNone/>
            </a:pPr>
            <a:endParaRPr lang="ja-JP" altLang="en-US"/>
          </a:p>
          <a:p>
            <a:pPr marL="0" indent="0">
              <a:buNone/>
            </a:pPr>
            <a:endParaRPr lang="ja-JP" altLang="en-US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BC04A-CFEB-0FF4-9464-B104A918F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DA210-850E-EE4D-EBD5-ABAB59503FFE}"/>
              </a:ext>
            </a:extLst>
          </p:cNvPr>
          <p:cNvSpPr txBox="1"/>
          <p:nvPr/>
        </p:nvSpPr>
        <p:spPr>
          <a:xfrm>
            <a:off x="6935130" y="136525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F. </a:t>
            </a:r>
            <a:r>
              <a:rPr lang="ja-JP" altLang="en-US" sz="1800"/>
              <a:t>掃羅王與大衛之間的互動</a:t>
            </a:r>
            <a:r>
              <a:rPr lang="en-US" altLang="ja-JP" sz="1800" dirty="0"/>
              <a:t>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859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F2466-BF07-79F5-8D8B-E54B9CFFE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56" y="215861"/>
            <a:ext cx="11851888" cy="642627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600" dirty="0"/>
              <a:t>f.</a:t>
            </a:r>
            <a:r>
              <a:rPr lang="ja-JP" altLang="en-US" sz="4600"/>
              <a:t>掃羅自承其過</a:t>
            </a:r>
            <a:r>
              <a:rPr lang="en-US" altLang="ja-JP" sz="4600" dirty="0"/>
              <a:t> (</a:t>
            </a:r>
            <a:r>
              <a:rPr lang="ja-JP" altLang="en-US" sz="4600"/>
              <a:t>第一次</a:t>
            </a:r>
            <a:r>
              <a:rPr lang="en-US" altLang="ja-JP" sz="4600" dirty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4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600"/>
              <a:t>撒上</a:t>
            </a:r>
            <a:r>
              <a:rPr lang="en-US" altLang="ja-JP" sz="4600" dirty="0"/>
              <a:t>24:16-22</a:t>
            </a:r>
            <a:endParaRPr lang="ja-JP" altLang="en-US" sz="46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600"/>
              <a:t>然而他卻仍任由已意得逞、沒清醒地走活路</a:t>
            </a:r>
            <a:endParaRPr lang="en-US" altLang="ja-JP" sz="4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600" b="1" baseline="30000" dirty="0">
                <a:solidFill>
                  <a:srgbClr val="0432FF"/>
                </a:solidFill>
              </a:rPr>
              <a:t>16 </a:t>
            </a:r>
            <a:r>
              <a:rPr lang="en-US" sz="4600" dirty="0" err="1">
                <a:solidFill>
                  <a:srgbClr val="0432FF"/>
                </a:solidFill>
              </a:rPr>
              <a:t>大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衛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掃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羅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說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完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這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話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掃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羅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說</a:t>
            </a:r>
            <a:r>
              <a:rPr lang="en-US" sz="4600" dirty="0">
                <a:solidFill>
                  <a:srgbClr val="0432FF"/>
                </a:solidFill>
              </a:rPr>
              <a:t> ：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兒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大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衛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這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的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聲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音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麼</a:t>
            </a:r>
            <a:r>
              <a:rPr lang="en-US" sz="4600" dirty="0">
                <a:solidFill>
                  <a:srgbClr val="0432FF"/>
                </a:solidFill>
              </a:rPr>
              <a:t> ？ </a:t>
            </a:r>
            <a:r>
              <a:rPr lang="en-US" sz="4600" dirty="0" err="1">
                <a:solidFill>
                  <a:srgbClr val="0432FF"/>
                </a:solidFill>
              </a:rPr>
              <a:t>就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放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聲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大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哭</a:t>
            </a:r>
            <a:r>
              <a:rPr lang="en-US" sz="46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600" b="1" baseline="30000" dirty="0">
                <a:solidFill>
                  <a:srgbClr val="0432FF"/>
                </a:solidFill>
              </a:rPr>
              <a:t>17 </a:t>
            </a:r>
            <a:r>
              <a:rPr lang="en-US" sz="4600" dirty="0" err="1">
                <a:solidFill>
                  <a:srgbClr val="0432FF"/>
                </a:solidFill>
              </a:rPr>
              <a:t>對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大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衛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說</a:t>
            </a:r>
            <a:r>
              <a:rPr lang="en-US" sz="4600" dirty="0">
                <a:solidFill>
                  <a:srgbClr val="0432FF"/>
                </a:solidFill>
              </a:rPr>
              <a:t> ：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比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公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義</a:t>
            </a:r>
            <a:r>
              <a:rPr lang="en-US" sz="4600" dirty="0">
                <a:solidFill>
                  <a:srgbClr val="0432FF"/>
                </a:solidFill>
              </a:rPr>
              <a:t> ； </a:t>
            </a:r>
            <a:r>
              <a:rPr lang="en-US" sz="4600" dirty="0" err="1">
                <a:solidFill>
                  <a:srgbClr val="0432FF"/>
                </a:solidFill>
              </a:rPr>
              <a:t>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為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善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待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卻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惡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待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600" b="1" baseline="30000" dirty="0">
                <a:solidFill>
                  <a:srgbClr val="0432FF"/>
                </a:solidFill>
              </a:rPr>
              <a:t>18 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今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明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善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待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； </a:t>
            </a:r>
            <a:r>
              <a:rPr lang="en-US" sz="4600" dirty="0" err="1">
                <a:solidFill>
                  <a:srgbClr val="0432FF"/>
                </a:solidFill>
              </a:rPr>
              <a:t>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為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耶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和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將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交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在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手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裡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卻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沒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有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殺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600" b="1" baseline="30000" dirty="0">
                <a:solidFill>
                  <a:srgbClr val="0432FF"/>
                </a:solidFill>
              </a:rPr>
              <a:t>19 </a:t>
            </a:r>
            <a:r>
              <a:rPr lang="en-US" sz="4600" dirty="0" err="1">
                <a:solidFill>
                  <a:srgbClr val="0432FF"/>
                </a:solidFill>
              </a:rPr>
              <a:t>人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遇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見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仇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敵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豈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放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他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平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安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無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事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地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去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呢</a:t>
            </a:r>
            <a:r>
              <a:rPr lang="en-US" sz="4600" dirty="0">
                <a:solidFill>
                  <a:srgbClr val="0432FF"/>
                </a:solidFill>
              </a:rPr>
              <a:t> ？ </a:t>
            </a:r>
            <a:r>
              <a:rPr lang="en-US" sz="4600" dirty="0" err="1">
                <a:solidFill>
                  <a:srgbClr val="0432FF"/>
                </a:solidFill>
              </a:rPr>
              <a:t>願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耶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和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華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今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我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所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行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的</a:t>
            </a:r>
            <a:r>
              <a:rPr lang="en-US" sz="4600" dirty="0">
                <a:solidFill>
                  <a:srgbClr val="0432FF"/>
                </a:solidFill>
              </a:rPr>
              <a:t> ， </a:t>
            </a:r>
            <a:r>
              <a:rPr lang="en-US" sz="4600" dirty="0" err="1">
                <a:solidFill>
                  <a:srgbClr val="0432FF"/>
                </a:solidFill>
              </a:rPr>
              <a:t>以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善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報</a:t>
            </a:r>
            <a:r>
              <a:rPr lang="en-US" sz="4600" dirty="0">
                <a:solidFill>
                  <a:srgbClr val="0432FF"/>
                </a:solidFill>
              </a:rPr>
              <a:t> </a:t>
            </a:r>
            <a:r>
              <a:rPr lang="en-US" sz="4600" dirty="0" err="1">
                <a:solidFill>
                  <a:srgbClr val="0432FF"/>
                </a:solidFill>
              </a:rPr>
              <a:t>你</a:t>
            </a:r>
            <a:r>
              <a:rPr lang="en-US" sz="4600" dirty="0">
                <a:solidFill>
                  <a:srgbClr val="0432FF"/>
                </a:solidFill>
              </a:rPr>
              <a:t> 。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DADD3-375E-7094-943B-E9139031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3B8ACA-C8DE-2C13-E3D3-7FA87C578C45}"/>
              </a:ext>
            </a:extLst>
          </p:cNvPr>
          <p:cNvSpPr txBox="1"/>
          <p:nvPr/>
        </p:nvSpPr>
        <p:spPr>
          <a:xfrm>
            <a:off x="6935130" y="136525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F. </a:t>
            </a:r>
            <a:r>
              <a:rPr lang="ja-JP" altLang="en-US" sz="1800"/>
              <a:t>掃羅王與大衛之間的互動</a:t>
            </a:r>
            <a:r>
              <a:rPr lang="en-US" altLang="ja-JP" sz="1800" dirty="0"/>
              <a:t>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664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08A01-71E7-2BBE-2079-0D4C6042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431723"/>
            <a:ext cx="11483898" cy="4731292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24:16-22 (continued)</a:t>
            </a:r>
            <a:endParaRPr lang="ja-JP" altLang="en-US" sz="32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20 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21 </a:t>
            </a:r>
            <a:r>
              <a:rPr lang="en-US" sz="3200" dirty="0" err="1">
                <a:solidFill>
                  <a:srgbClr val="0432FF"/>
                </a:solidFill>
              </a:rPr>
              <a:t>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誓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除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裔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名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22 </a:t>
            </a:r>
            <a:r>
              <a:rPr lang="en-US" sz="3200" dirty="0" err="1">
                <a:solidFill>
                  <a:srgbClr val="0432FF"/>
                </a:solidFill>
              </a:rPr>
              <a:t>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誓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DED84-8AC3-1FFB-33E4-659F7B2E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798E35-1745-F9F1-04C7-3F0A9961539F}"/>
              </a:ext>
            </a:extLst>
          </p:cNvPr>
          <p:cNvSpPr txBox="1"/>
          <p:nvPr/>
        </p:nvSpPr>
        <p:spPr>
          <a:xfrm>
            <a:off x="6935130" y="136525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F. </a:t>
            </a:r>
            <a:r>
              <a:rPr lang="ja-JP" altLang="en-US" sz="1800"/>
              <a:t>掃羅王與大衛之間的互動</a:t>
            </a:r>
            <a:r>
              <a:rPr lang="en-US" altLang="ja-JP" sz="1800" dirty="0"/>
              <a:t>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6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32B4-68DE-1D3B-7407-853F262AC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88" y="387117"/>
            <a:ext cx="11472746" cy="63147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g.</a:t>
            </a:r>
            <a:r>
              <a:rPr lang="ja-JP" altLang="en-US"/>
              <a:t>掃羅復索大衛</a:t>
            </a:r>
          </a:p>
          <a:p>
            <a:pPr marL="0" indent="0">
              <a:buNone/>
            </a:pPr>
            <a:r>
              <a:rPr lang="ja-JP" altLang="en-US"/>
              <a:t>撒上</a:t>
            </a:r>
            <a:r>
              <a:rPr lang="en-US" altLang="ja-JP" dirty="0"/>
              <a:t>26:1-12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/>
              <a:t>第二次大衛曉以已義，諫勸掃羅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/>
              <a:t>撒上</a:t>
            </a:r>
            <a:r>
              <a:rPr lang="en-US" altLang="ja-JP" dirty="0"/>
              <a:t>26:13-20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/>
              <a:t>掃羅再自承其謬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/>
              <a:t>撒上</a:t>
            </a:r>
            <a:r>
              <a:rPr lang="en-US" altLang="ja-JP" dirty="0"/>
              <a:t>26:21-25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21 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：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罪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了</a:t>
            </a:r>
            <a:r>
              <a:rPr lang="en-US" dirty="0">
                <a:solidFill>
                  <a:srgbClr val="0432FF"/>
                </a:solidFill>
              </a:rPr>
              <a:t> ！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來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命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貴</a:t>
            </a:r>
            <a:r>
              <a:rPr lang="en-US" dirty="0">
                <a:solidFill>
                  <a:srgbClr val="0432FF"/>
                </a:solidFill>
              </a:rPr>
              <a:t> ；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害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。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了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22 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： </a:t>
            </a:r>
            <a:r>
              <a:rPr lang="en-US" dirty="0" err="1">
                <a:solidFill>
                  <a:srgbClr val="0432FF"/>
                </a:solidFill>
              </a:rPr>
              <a:t>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這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吩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咐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一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過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來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拿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去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23 </a:t>
            </a:r>
            <a:r>
              <a:rPr lang="en-US" dirty="0" err="1">
                <a:solidFill>
                  <a:srgbClr val="0432FF"/>
                </a:solidFill>
              </a:rPr>
              <a:t>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交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在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裡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伸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害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膏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者</a:t>
            </a:r>
            <a:r>
              <a:rPr lang="en-US" dirty="0">
                <a:solidFill>
                  <a:srgbClr val="0432FF"/>
                </a:solidFill>
              </a:rPr>
              <a:t> 。 </a:t>
            </a:r>
            <a:r>
              <a:rPr lang="en-US" dirty="0" err="1">
                <a:solidFill>
                  <a:srgbClr val="0432FF"/>
                </a:solidFill>
              </a:rPr>
              <a:t>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人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義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報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應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24 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今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日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命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願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耶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和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看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命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並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且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脫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離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一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切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患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難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baseline="30000" dirty="0">
                <a:solidFill>
                  <a:srgbClr val="0432FF"/>
                </a:solidFill>
              </a:rPr>
              <a:t>25 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對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說</a:t>
            </a:r>
            <a:r>
              <a:rPr lang="en-US" dirty="0">
                <a:solidFill>
                  <a:srgbClr val="0432FF"/>
                </a:solidFill>
              </a:rPr>
              <a:t> ： </a:t>
            </a:r>
            <a:r>
              <a:rPr lang="en-US" dirty="0" err="1">
                <a:solidFill>
                  <a:srgbClr val="0432FF"/>
                </a:solidFill>
              </a:rPr>
              <a:t>我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兒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願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福</a:t>
            </a:r>
            <a:r>
              <a:rPr lang="en-US" dirty="0">
                <a:solidFill>
                  <a:srgbClr val="0432FF"/>
                </a:solidFill>
              </a:rPr>
              <a:t> ！ </a:t>
            </a:r>
            <a:r>
              <a:rPr lang="en-US" dirty="0" err="1">
                <a:solidFill>
                  <a:srgbClr val="0432FF"/>
                </a:solidFill>
              </a:rPr>
              <a:t>你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做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事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也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得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勝</a:t>
            </a:r>
            <a:r>
              <a:rPr lang="en-US" dirty="0">
                <a:solidFill>
                  <a:srgbClr val="0432FF"/>
                </a:solidFill>
              </a:rPr>
              <a:t> 。 </a:t>
            </a:r>
            <a:r>
              <a:rPr lang="en-US" dirty="0" err="1">
                <a:solidFill>
                  <a:srgbClr val="0432FF"/>
                </a:solidFill>
              </a:rPr>
              <a:t>於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是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大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衛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起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行</a:t>
            </a:r>
            <a:r>
              <a:rPr lang="en-US" dirty="0">
                <a:solidFill>
                  <a:srgbClr val="0432FF"/>
                </a:solidFill>
              </a:rPr>
              <a:t> ， </a:t>
            </a:r>
            <a:r>
              <a:rPr lang="en-US" dirty="0" err="1">
                <a:solidFill>
                  <a:srgbClr val="0432FF"/>
                </a:solidFill>
              </a:rPr>
              <a:t>掃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羅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回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他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的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本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處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去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了</a:t>
            </a:r>
            <a:r>
              <a:rPr lang="en-US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altLang="ja-JP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1DFD0-949A-F018-6469-768191BC1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73AC6-4F0F-0C73-D683-EC2016FEA97C}"/>
              </a:ext>
            </a:extLst>
          </p:cNvPr>
          <p:cNvSpPr txBox="1"/>
          <p:nvPr/>
        </p:nvSpPr>
        <p:spPr>
          <a:xfrm>
            <a:off x="6935130" y="136525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F. </a:t>
            </a:r>
            <a:r>
              <a:rPr lang="ja-JP" altLang="en-US" sz="1800"/>
              <a:t>掃羅王與大衛之間的互動</a:t>
            </a:r>
            <a:r>
              <a:rPr lang="en-US" altLang="ja-JP" sz="1800" dirty="0"/>
              <a:t>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32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59152-FCBF-004F-C91A-6CC379944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37" y="197857"/>
            <a:ext cx="11976409" cy="1325563"/>
          </a:xfrm>
        </p:spPr>
        <p:txBody>
          <a:bodyPr>
            <a:normAutofit/>
          </a:bodyPr>
          <a:lstStyle/>
          <a:p>
            <a:r>
              <a:rPr lang="en-US" sz="3200" dirty="0"/>
              <a:t>h.</a:t>
            </a:r>
            <a:r>
              <a:rPr lang="ja-JP" altLang="en-US" sz="3200"/>
              <a:t>掃羅心中黑暗已過臨界點，竟去交鬼，以致滅亡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122EC8-CE87-E457-6B7C-FCD7B8782970}"/>
              </a:ext>
            </a:extLst>
          </p:cNvPr>
          <p:cNvSpPr txBox="1"/>
          <p:nvPr/>
        </p:nvSpPr>
        <p:spPr>
          <a:xfrm>
            <a:off x="334537" y="1656177"/>
            <a:ext cx="112850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/>
              <a:t>大衛王也犯過大罪，但他接受責備、深切悔改、求神不要收回祂的靈</a:t>
            </a:r>
            <a:endParaRPr lang="en-US" sz="3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3805F-4F13-DBD0-E193-F7565AED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5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78978-D465-7F0F-1D5E-2DA71B53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41" y="506776"/>
            <a:ext cx="11773359" cy="66872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dirty="0"/>
              <a:t>b.</a:t>
            </a:r>
            <a:r>
              <a:rPr lang="ja-JP" altLang="en-US" sz="5100" b="1"/>
              <a:t>他奮力救助被外敵威脅的百姓，解他們的危困</a:t>
            </a:r>
            <a:endParaRPr lang="en-US" altLang="ja-JP" sz="51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5100"/>
              <a:t>撒上</a:t>
            </a:r>
            <a:r>
              <a:rPr lang="en-US" altLang="ja-JP" sz="5100" dirty="0"/>
              <a:t>11:6-9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6 </a:t>
            </a:r>
            <a:r>
              <a:rPr lang="en-US" sz="5100" dirty="0" err="1">
                <a:solidFill>
                  <a:srgbClr val="0432FF"/>
                </a:solidFill>
              </a:rPr>
              <a:t>掃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話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被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神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靈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大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大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感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動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甚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發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怒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7 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牛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成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塊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子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付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使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傳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以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色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境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說</a:t>
            </a:r>
            <a:r>
              <a:rPr lang="en-US" sz="5100" dirty="0">
                <a:solidFill>
                  <a:srgbClr val="0432FF"/>
                </a:solidFill>
              </a:rPr>
              <a:t> ： </a:t>
            </a:r>
            <a:r>
              <a:rPr lang="en-US" sz="5100" dirty="0" err="1">
                <a:solidFill>
                  <a:srgbClr val="0432FF"/>
                </a:solidFill>
              </a:rPr>
              <a:t>凡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跟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掃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撒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耳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也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這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切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開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牛</a:t>
            </a:r>
            <a:r>
              <a:rPr lang="en-US" sz="5100" dirty="0">
                <a:solidFill>
                  <a:srgbClr val="0432FF"/>
                </a:solidFill>
              </a:rPr>
              <a:t> 。 </a:t>
            </a:r>
            <a:r>
              <a:rPr lang="en-US" sz="5100" dirty="0" err="1">
                <a:solidFill>
                  <a:srgbClr val="0432FF"/>
                </a:solidFill>
              </a:rPr>
              <a:t>於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華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使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百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姓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懼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怕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來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同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一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8 </a:t>
            </a:r>
            <a:r>
              <a:rPr lang="en-US" sz="5100" dirty="0" err="1">
                <a:solidFill>
                  <a:srgbClr val="0432FF"/>
                </a:solidFill>
              </a:rPr>
              <a:t>掃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在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比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色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數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點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： </a:t>
            </a:r>
            <a:r>
              <a:rPr lang="en-US" sz="5100" dirty="0" err="1">
                <a:solidFill>
                  <a:srgbClr val="0432FF"/>
                </a:solidFill>
              </a:rPr>
              <a:t>以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色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萬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猶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大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三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萬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b="1" baseline="30000" dirty="0">
                <a:solidFill>
                  <a:srgbClr val="0432FF"/>
                </a:solidFill>
              </a:rPr>
              <a:t>9 </a:t>
            </a:r>
            <a:r>
              <a:rPr lang="en-US" sz="5100" dirty="0" err="1">
                <a:solidFill>
                  <a:srgbClr val="0432FF"/>
                </a:solidFill>
              </a:rPr>
              <a:t>眾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對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使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說</a:t>
            </a:r>
            <a:r>
              <a:rPr lang="en-US" sz="5100" dirty="0">
                <a:solidFill>
                  <a:srgbClr val="0432FF"/>
                </a:solidFill>
              </a:rPr>
              <a:t> ：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要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回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覆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比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說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明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日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太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陽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午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的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時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候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你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得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解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救</a:t>
            </a:r>
            <a:r>
              <a:rPr lang="en-US" sz="5100" dirty="0">
                <a:solidFill>
                  <a:srgbClr val="0432FF"/>
                </a:solidFill>
              </a:rPr>
              <a:t> 。 </a:t>
            </a:r>
            <a:r>
              <a:rPr lang="en-US" sz="5100" dirty="0" err="1">
                <a:solidFill>
                  <a:srgbClr val="0432FF"/>
                </a:solidFill>
              </a:rPr>
              <a:t>使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回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去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告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訴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雅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比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人</a:t>
            </a:r>
            <a:r>
              <a:rPr lang="en-US" sz="5100" dirty="0">
                <a:solidFill>
                  <a:srgbClr val="0432FF"/>
                </a:solidFill>
              </a:rPr>
              <a:t> ， </a:t>
            </a:r>
            <a:r>
              <a:rPr lang="en-US" sz="5100" dirty="0" err="1">
                <a:solidFill>
                  <a:srgbClr val="0432FF"/>
                </a:solidFill>
              </a:rPr>
              <a:t>他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們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就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歡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喜</a:t>
            </a:r>
            <a:r>
              <a:rPr lang="en-US" sz="5100" dirty="0">
                <a:solidFill>
                  <a:srgbClr val="0432FF"/>
                </a:solidFill>
              </a:rPr>
              <a:t> </a:t>
            </a:r>
            <a:r>
              <a:rPr lang="en-US" sz="5100" dirty="0" err="1">
                <a:solidFill>
                  <a:srgbClr val="0432FF"/>
                </a:solidFill>
              </a:rPr>
              <a:t>了</a:t>
            </a:r>
            <a:r>
              <a:rPr lang="en-US" sz="5100" dirty="0">
                <a:solidFill>
                  <a:srgbClr val="0432FF"/>
                </a:solidFill>
              </a:rPr>
              <a:t> 。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DF1C1-EB56-5ADC-B039-F2C40CBC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0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0D5F-5A7F-DA42-B6E4-FAE56418F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25" y="558686"/>
            <a:ext cx="11302388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14:47-48</a:t>
            </a:r>
            <a:endParaRPr lang="ja-JP" altLang="en-US" sz="3200"/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47 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權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敵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C00000"/>
                </a:solidFill>
              </a:rPr>
              <a:t>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無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何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處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去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打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敗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仇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敵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0432FF"/>
                </a:solidFill>
              </a:rPr>
              <a:t>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48 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力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手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sz="3200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sz="3200" b="1" dirty="0"/>
              <a:t>c.</a:t>
            </a:r>
            <a:r>
              <a:rPr lang="ja-JP" altLang="en-US" sz="3200" b="1"/>
              <a:t>也沒擅自惡待藐視他的人</a:t>
            </a:r>
            <a:endParaRPr lang="en-US" sz="32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219AE-EED0-3FAF-0881-67121E418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33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D66A4-4CBC-4C30-6EBB-1DED4B511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504" y="155402"/>
            <a:ext cx="11786991" cy="654719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ja-JP" sz="12800" dirty="0"/>
              <a:t>B)</a:t>
            </a:r>
            <a:r>
              <a:rPr lang="ja-JP" altLang="en-US" sz="12800"/>
              <a:t>然而，在接受考驗時他卻犯下大錯，雖然</a:t>
            </a:r>
            <a:r>
              <a:rPr lang="en-US" altLang="ja-JP" sz="12800" dirty="0"/>
              <a:t>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撒上</a:t>
            </a:r>
            <a:r>
              <a:rPr lang="en-US" altLang="ja-JP" sz="12800" dirty="0"/>
              <a:t>11:14-15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800" baseline="30000" dirty="0">
                <a:solidFill>
                  <a:srgbClr val="0432FF"/>
                </a:solidFill>
              </a:rPr>
              <a:t>14 </a:t>
            </a:r>
            <a:r>
              <a:rPr lang="en-US" sz="12800" dirty="0" err="1">
                <a:solidFill>
                  <a:srgbClr val="0432FF"/>
                </a:solidFill>
              </a:rPr>
              <a:t>撒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耳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姓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： </a:t>
            </a:r>
            <a:r>
              <a:rPr lang="en-US" sz="12800" dirty="0" err="1">
                <a:solidFill>
                  <a:srgbClr val="0432FF"/>
                </a:solidFill>
              </a:rPr>
              <a:t>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要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往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去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立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國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800" baseline="30000" dirty="0">
                <a:solidFill>
                  <a:srgbClr val="0432FF"/>
                </a:solidFill>
              </a:rPr>
              <a:t>15 </a:t>
            </a:r>
            <a:r>
              <a:rPr lang="en-US" sz="12800" dirty="0" err="1">
                <a:solidFill>
                  <a:srgbClr val="0432FF"/>
                </a:solidFill>
              </a:rPr>
              <a:t>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姓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裡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耶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面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立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掃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王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又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耶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面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前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獻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平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祭</a:t>
            </a:r>
            <a:r>
              <a:rPr lang="en-US" sz="12800" dirty="0">
                <a:solidFill>
                  <a:srgbClr val="0432FF"/>
                </a:solidFill>
              </a:rPr>
              <a:t> 。 </a:t>
            </a:r>
            <a:r>
              <a:rPr lang="en-US" sz="12800" dirty="0" err="1">
                <a:solidFill>
                  <a:srgbClr val="0432FF"/>
                </a:solidFill>
              </a:rPr>
              <a:t>掃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大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大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歡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喜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1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他卻輕忽了設立他為王的神的</a:t>
            </a:r>
            <a:r>
              <a:rPr lang="ja-JP" altLang="en-US" sz="12800" b="1"/>
              <a:t>權柄</a:t>
            </a:r>
            <a:r>
              <a:rPr lang="en-US" altLang="ja-JP" sz="12800" dirty="0"/>
              <a:t>.</a:t>
            </a:r>
            <a:r>
              <a:rPr lang="ja-JP" altLang="en-US" sz="12800"/>
              <a:t> </a:t>
            </a:r>
            <a:endParaRPr lang="en-US" altLang="ja-JP" sz="1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撒上</a:t>
            </a:r>
            <a:r>
              <a:rPr lang="en-US" altLang="ja-JP" sz="12800" dirty="0"/>
              <a:t>10:6-9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aseline="30000" dirty="0">
                <a:solidFill>
                  <a:srgbClr val="0432FF"/>
                </a:solidFill>
              </a:rPr>
              <a:t>6 </a:t>
            </a:r>
            <a:r>
              <a:rPr lang="en-US" sz="12800" dirty="0" err="1">
                <a:solidFill>
                  <a:srgbClr val="0432FF"/>
                </a:solidFill>
              </a:rPr>
              <a:t>耶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靈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大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大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感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動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與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一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感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說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話</a:t>
            </a:r>
            <a:r>
              <a:rPr lang="en-US" sz="12800" dirty="0">
                <a:solidFill>
                  <a:srgbClr val="0432FF"/>
                </a:solidFill>
              </a:rPr>
              <a:t> ；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要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aseline="30000" dirty="0">
                <a:solidFill>
                  <a:srgbClr val="0432FF"/>
                </a:solidFill>
              </a:rPr>
              <a:t>7 </a:t>
            </a:r>
            <a:r>
              <a:rPr lang="en-US" sz="12800" dirty="0" err="1">
                <a:solidFill>
                  <a:srgbClr val="0432FF"/>
                </a:solidFill>
              </a:rPr>
              <a:t>這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頭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趁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時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做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神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與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你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FA155-B87F-98B7-FAAE-4641DCD6F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1E6DEA-1C6D-6115-7D4C-1EF604770F9B}"/>
              </a:ext>
            </a:extLst>
          </p:cNvPr>
          <p:cNvSpPr txBox="1"/>
          <p:nvPr/>
        </p:nvSpPr>
        <p:spPr>
          <a:xfrm>
            <a:off x="363556" y="165253"/>
            <a:ext cx="11501610" cy="359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3200"/>
              <a:t>撒上</a:t>
            </a:r>
            <a:r>
              <a:rPr lang="en-US" altLang="ja-JP" sz="3200" dirty="0"/>
              <a:t>10:6-9 (continued) </a:t>
            </a:r>
          </a:p>
          <a:p>
            <a:pPr>
              <a:lnSpc>
                <a:spcPct val="120000"/>
              </a:lnSpc>
            </a:pPr>
            <a:r>
              <a:rPr lang="en-US" sz="3200" b="1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甲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燔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祭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日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事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>
              <a:lnSpc>
                <a:spcPct val="120000"/>
              </a:lnSpc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心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8716CD-155F-C5E0-6DCC-928477C4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05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63A72-6D3C-323A-75BF-2E06A0061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507" y="316313"/>
            <a:ext cx="11643911" cy="627177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因他為所處的戰争情勢所逼。以色列只有</a:t>
            </a:r>
            <a:r>
              <a:rPr lang="en-US" altLang="ja-JP" sz="12800" dirty="0"/>
              <a:t>3000</a:t>
            </a:r>
            <a:r>
              <a:rPr lang="ja-JP" altLang="en-US" sz="12800"/>
              <a:t>人，對敵</a:t>
            </a:r>
            <a:r>
              <a:rPr lang="en-US" altLang="ja-JP" sz="12800" dirty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1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12800"/>
              <a:t>撒上</a:t>
            </a:r>
            <a:r>
              <a:rPr lang="en-US" altLang="ja-JP" sz="12800" dirty="0"/>
              <a:t>13:5-7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5 </a:t>
            </a:r>
            <a:r>
              <a:rPr lang="en-US" sz="12800" dirty="0" err="1">
                <a:solidFill>
                  <a:srgbClr val="0432FF"/>
                </a:solidFill>
              </a:rPr>
              <a:t>非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利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士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聚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集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要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與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爭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戰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萬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輛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馬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兵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六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千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兵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像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海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沙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樣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多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亞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文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邊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抹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營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6 </a:t>
            </a:r>
            <a:r>
              <a:rPr lang="en-US" sz="12800" dirty="0" err="1">
                <a:solidFill>
                  <a:srgbClr val="0432FF"/>
                </a:solidFill>
              </a:rPr>
              <a:t>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色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姓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見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自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急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窘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迫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藏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洞</a:t>
            </a:r>
            <a:r>
              <a:rPr lang="en-US" sz="12800" dirty="0">
                <a:solidFill>
                  <a:srgbClr val="0432FF"/>
                </a:solidFill>
              </a:rPr>
              <a:t> 、 </a:t>
            </a:r>
            <a:r>
              <a:rPr lang="en-US" sz="12800" dirty="0" err="1">
                <a:solidFill>
                  <a:srgbClr val="0432FF"/>
                </a:solidFill>
              </a:rPr>
              <a:t>叢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林</a:t>
            </a:r>
            <a:r>
              <a:rPr lang="en-US" sz="12800" dirty="0">
                <a:solidFill>
                  <a:srgbClr val="0432FF"/>
                </a:solidFill>
              </a:rPr>
              <a:t> 、 </a:t>
            </a:r>
            <a:r>
              <a:rPr lang="en-US" sz="12800" dirty="0" err="1">
                <a:solidFill>
                  <a:srgbClr val="0432FF"/>
                </a:solidFill>
              </a:rPr>
              <a:t>石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穴</a:t>
            </a:r>
            <a:r>
              <a:rPr lang="en-US" sz="12800" dirty="0">
                <a:solidFill>
                  <a:srgbClr val="0432FF"/>
                </a:solidFill>
              </a:rPr>
              <a:t> 、 </a:t>
            </a:r>
            <a:r>
              <a:rPr lang="en-US" sz="12800" dirty="0" err="1">
                <a:solidFill>
                  <a:srgbClr val="0432FF"/>
                </a:solidFill>
              </a:rPr>
              <a:t>隱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處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坑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中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800" b="1" baseline="30000" dirty="0">
                <a:solidFill>
                  <a:srgbClr val="0432FF"/>
                </a:solidFill>
              </a:rPr>
              <a:t>7 </a:t>
            </a:r>
            <a:r>
              <a:rPr lang="en-US" sz="12800" dirty="0" err="1">
                <a:solidFill>
                  <a:srgbClr val="0432FF"/>
                </a:solidFill>
              </a:rPr>
              <a:t>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些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過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但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河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逃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迦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和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基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列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地</a:t>
            </a:r>
            <a:r>
              <a:rPr lang="en-US" sz="12800" dirty="0">
                <a:solidFill>
                  <a:srgbClr val="0432FF"/>
                </a:solidFill>
              </a:rPr>
              <a:t> 。 </a:t>
            </a:r>
            <a:r>
              <a:rPr lang="en-US" sz="12800" dirty="0" err="1">
                <a:solidFill>
                  <a:srgbClr val="0432FF"/>
                </a:solidFill>
              </a:rPr>
              <a:t>掃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羅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還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是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吉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甲</a:t>
            </a:r>
            <a:r>
              <a:rPr lang="en-US" sz="12800" dirty="0">
                <a:solidFill>
                  <a:srgbClr val="0432FF"/>
                </a:solidFill>
              </a:rPr>
              <a:t> ， </a:t>
            </a:r>
            <a:r>
              <a:rPr lang="en-US" sz="12800" dirty="0" err="1">
                <a:solidFill>
                  <a:srgbClr val="0432FF"/>
                </a:solidFill>
              </a:rPr>
              <a:t>百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姓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都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兢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兢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地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跟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隨</a:t>
            </a:r>
            <a:r>
              <a:rPr lang="en-US" sz="12800" dirty="0">
                <a:solidFill>
                  <a:srgbClr val="0432FF"/>
                </a:solidFill>
              </a:rPr>
              <a:t> </a:t>
            </a:r>
            <a:r>
              <a:rPr lang="en-US" sz="12800" dirty="0" err="1">
                <a:solidFill>
                  <a:srgbClr val="0432FF"/>
                </a:solidFill>
              </a:rPr>
              <a:t>他</a:t>
            </a:r>
            <a:r>
              <a:rPr lang="en-US" sz="12800" dirty="0">
                <a:solidFill>
                  <a:srgbClr val="0432FF"/>
                </a:solidFill>
              </a:rPr>
              <a:t> 。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74891-A0F1-9646-BF24-604BBFDC0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03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3A18A-EA70-D753-598E-FE9BC5B19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23" y="349364"/>
            <a:ext cx="11489675" cy="630482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100"/>
              <a:t>撒上</a:t>
            </a:r>
            <a:r>
              <a:rPr lang="en-US" altLang="ja-JP" sz="4100" dirty="0"/>
              <a:t>13:8-14</a:t>
            </a:r>
            <a:endParaRPr lang="ja-JP" altLang="en-US" sz="41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aseline="30000" dirty="0">
                <a:solidFill>
                  <a:srgbClr val="0432FF"/>
                </a:solidFill>
              </a:rPr>
              <a:t>8 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照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著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日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甲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姓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離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aseline="30000" dirty="0">
                <a:solidFill>
                  <a:srgbClr val="0432FF"/>
                </a:solidFill>
              </a:rPr>
              <a:t>9 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祭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祭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祭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aseline="30000" dirty="0">
                <a:solidFill>
                  <a:srgbClr val="0432FF"/>
                </a:solidFill>
              </a:rPr>
              <a:t>10 </a:t>
            </a:r>
            <a:r>
              <a:rPr lang="en-US" sz="4100" dirty="0" err="1">
                <a:solidFill>
                  <a:srgbClr val="0432FF"/>
                </a:solidFill>
              </a:rPr>
              <a:t>剛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祭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了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迎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問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好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aseline="30000" dirty="0">
                <a:solidFill>
                  <a:srgbClr val="0432FF"/>
                </a:solidFill>
              </a:rPr>
              <a:t>11 </a:t>
            </a:r>
            <a:r>
              <a:rPr lang="en-US" sz="4100" dirty="0" err="1">
                <a:solidFill>
                  <a:srgbClr val="0432FF"/>
                </a:solidFill>
              </a:rPr>
              <a:t>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麼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呢</a:t>
            </a:r>
            <a:r>
              <a:rPr lang="en-US" sz="4100" dirty="0">
                <a:solidFill>
                  <a:srgbClr val="0432FF"/>
                </a:solidFill>
              </a:rPr>
              <a:t> ？ </a:t>
            </a:r>
            <a:r>
              <a:rPr lang="en-US" sz="4100" dirty="0" err="1">
                <a:solidFill>
                  <a:srgbClr val="0432FF"/>
                </a:solidFill>
              </a:rPr>
              <a:t>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姓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離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去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照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抹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aseline="30000" dirty="0">
                <a:solidFill>
                  <a:srgbClr val="0432FF"/>
                </a:solidFill>
              </a:rPr>
              <a:t>12 </a:t>
            </a:r>
            <a:r>
              <a:rPr lang="en-US" sz="4100" dirty="0" err="1">
                <a:solidFill>
                  <a:srgbClr val="0432FF"/>
                </a:solidFill>
              </a:rPr>
              <a:t>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以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心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怕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華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士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甲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強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獻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祭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B2A08-8FBB-26C4-AF8D-28BB8B805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29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3CEB-8DD1-9717-CAC1-09C8E59E6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002" y="259872"/>
            <a:ext cx="11637723" cy="5990616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3200"/>
              <a:t>撒上</a:t>
            </a:r>
            <a:r>
              <a:rPr lang="en-US" altLang="ja-JP" sz="3200" dirty="0"/>
              <a:t>13:8-14 (continued) </a:t>
            </a:r>
            <a:endParaRPr lang="ja-JP" altLang="en-US" sz="32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13 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說</a:t>
            </a:r>
            <a:r>
              <a:rPr lang="en-US" sz="3200" dirty="0">
                <a:solidFill>
                  <a:srgbClr val="0432FF"/>
                </a:solidFill>
              </a:rPr>
              <a:t> ：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做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─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令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守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位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遠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aseline="30000" dirty="0">
                <a:solidFill>
                  <a:srgbClr val="0432FF"/>
                </a:solidFill>
              </a:rPr>
              <a:t>14 </a:t>
            </a:r>
            <a:r>
              <a:rPr lang="en-US" sz="3200" dirty="0" err="1">
                <a:solidFill>
                  <a:srgbClr val="0432FF"/>
                </a:solidFill>
              </a:rPr>
              <a:t>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長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久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百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君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沒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C1E72-B8BA-0E92-9998-DDFBD2BA0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1A29F-BA8D-E945-9D72-FD3D15C570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6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3563</Words>
  <Application>Microsoft Macintosh PowerPoint</Application>
  <PresentationFormat>Widescreen</PresentationFormat>
  <Paragraphs>186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Aptos Display</vt:lpstr>
      <vt:lpstr>Arial</vt:lpstr>
      <vt:lpstr>Office Theme</vt:lpstr>
      <vt:lpstr>兩位君王給我們的鑒誡</vt:lpstr>
      <vt:lpstr>以色列頭兩位王都是撒母耳膏立的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C) 掃羅憑自己的意念下達不合宜的統軍的命令 </vt:lpstr>
      <vt:lpstr>PowerPoint Presentation</vt:lpstr>
      <vt:lpstr>PowerPoint Presentation</vt:lpstr>
      <vt:lpstr>D.神命掃羅滅亞瑪力人，他卻順服神的話語一半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E.掃羅王嫉恨大衛</vt:lpstr>
      <vt:lpstr>PowerPoint Presentation</vt:lpstr>
      <vt:lpstr>PowerPoint Presentation</vt:lpstr>
      <vt:lpstr>F. 掃羅王與大衛之間的互動</vt:lpstr>
      <vt:lpstr>PowerPoint Presentation</vt:lpstr>
      <vt:lpstr>PowerPoint Presentation</vt:lpstr>
      <vt:lpstr>PowerPoint Presentation</vt:lpstr>
      <vt:lpstr>PowerPoint Presentation</vt:lpstr>
      <vt:lpstr>h.掃羅心中黑暗已過臨界點，竟去交鬼，以致滅亡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Shue, Shyueh-rwong C</dc:creator>
  <cp:lastModifiedBy>Shue, Shyueh-rwong C</cp:lastModifiedBy>
  <cp:revision>2</cp:revision>
  <dcterms:created xsi:type="dcterms:W3CDTF">2026-06-13T22:12:26Z</dcterms:created>
  <dcterms:modified xsi:type="dcterms:W3CDTF">2026-06-13T23:46:45Z</dcterms:modified>
</cp:coreProperties>
</file>